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emf" ContentType="image/x-emf"/>
  <Default Extension="rels" ContentType="application/vnd.openxmlformats-package.relationships+xml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771" r:id="rId2"/>
    <p:sldMasterId id="2147483759" r:id="rId3"/>
  </p:sldMasterIdLst>
  <p:notesMasterIdLst>
    <p:notesMasterId r:id="rId19"/>
  </p:notesMasterIdLst>
  <p:handoutMasterIdLst>
    <p:handoutMasterId r:id="rId20"/>
  </p:handoutMasterIdLst>
  <p:sldIdLst>
    <p:sldId id="411" r:id="rId4"/>
    <p:sldId id="453" r:id="rId5"/>
    <p:sldId id="455" r:id="rId6"/>
    <p:sldId id="420" r:id="rId7"/>
    <p:sldId id="464" r:id="rId8"/>
    <p:sldId id="458" r:id="rId9"/>
    <p:sldId id="429" r:id="rId10"/>
    <p:sldId id="432" r:id="rId11"/>
    <p:sldId id="435" r:id="rId12"/>
    <p:sldId id="465" r:id="rId13"/>
    <p:sldId id="438" r:id="rId14"/>
    <p:sldId id="466" r:id="rId15"/>
    <p:sldId id="467" r:id="rId16"/>
    <p:sldId id="456" r:id="rId17"/>
    <p:sldId id="468" r:id="rId18"/>
  </p:sldIdLst>
  <p:sldSz cx="9144000" cy="6858000" type="screen4x3"/>
  <p:notesSz cx="9144000" cy="6858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5pPr>
    <a:lvl6pPr marL="2286000" algn="l" defTabSz="457200" rtl="0" eaLnBrk="1" latinLnBrk="0" hangingPunct="1"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6pPr>
    <a:lvl7pPr marL="2743200" algn="l" defTabSz="457200" rtl="0" eaLnBrk="1" latinLnBrk="0" hangingPunct="1"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7pPr>
    <a:lvl8pPr marL="3200400" algn="l" defTabSz="457200" rtl="0" eaLnBrk="1" latinLnBrk="0" hangingPunct="1"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8pPr>
    <a:lvl9pPr marL="3657600" algn="l" defTabSz="457200" rtl="0" eaLnBrk="1" latinLnBrk="0" hangingPunct="1"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clrMru>
    <a:srgbClr val="42E510"/>
    <a:srgbClr val="0C00FF"/>
    <a:srgbClr val="0000FF"/>
    <a:srgbClr val="BD8915"/>
    <a:srgbClr val="2762A6"/>
    <a:srgbClr val="663300"/>
    <a:srgbClr val="005A9E"/>
    <a:srgbClr val="FF00FF"/>
    <a:srgbClr val="EDE8D5"/>
    <a:srgbClr val="33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7101" autoAdjust="0"/>
  </p:normalViewPr>
  <p:slideViewPr>
    <p:cSldViewPr>
      <p:cViewPr>
        <p:scale>
          <a:sx n="100" d="100"/>
          <a:sy n="100" d="100"/>
        </p:scale>
        <p:origin x="-1120" y="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98" d="100"/>
          <a:sy n="98" d="100"/>
        </p:scale>
        <p:origin x="-3564" y="-114"/>
      </p:cViewPr>
      <p:guideLst>
        <p:guide orient="horz" pos="2160"/>
        <p:guide pos="288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20" Type="http://schemas.openxmlformats.org/officeDocument/2006/relationships/handoutMaster" Target="handoutMasters/handoutMaster1.xml"/><Relationship Id="rId21" Type="http://schemas.openxmlformats.org/officeDocument/2006/relationships/printerSettings" Target="printerSettings/printerSettings1.bin"/><Relationship Id="rId22" Type="http://schemas.openxmlformats.org/officeDocument/2006/relationships/presProps" Target="presProps.xml"/><Relationship Id="rId23" Type="http://schemas.openxmlformats.org/officeDocument/2006/relationships/viewProps" Target="viewProps.xml"/><Relationship Id="rId24" Type="http://schemas.openxmlformats.org/officeDocument/2006/relationships/theme" Target="theme/theme1.xml"/><Relationship Id="rId25" Type="http://schemas.openxmlformats.org/officeDocument/2006/relationships/tableStyles" Target="tableStyles.xml"/><Relationship Id="rId10" Type="http://schemas.openxmlformats.org/officeDocument/2006/relationships/slide" Target="slides/slide7.xml"/><Relationship Id="rId11" Type="http://schemas.openxmlformats.org/officeDocument/2006/relationships/slide" Target="slides/slide8.xml"/><Relationship Id="rId12" Type="http://schemas.openxmlformats.org/officeDocument/2006/relationships/slide" Target="slides/slide9.xml"/><Relationship Id="rId13" Type="http://schemas.openxmlformats.org/officeDocument/2006/relationships/slide" Target="slides/slide10.xml"/><Relationship Id="rId14" Type="http://schemas.openxmlformats.org/officeDocument/2006/relationships/slide" Target="slides/slide11.xml"/><Relationship Id="rId15" Type="http://schemas.openxmlformats.org/officeDocument/2006/relationships/slide" Target="slides/slide12.xml"/><Relationship Id="rId16" Type="http://schemas.openxmlformats.org/officeDocument/2006/relationships/slide" Target="slides/slide13.xml"/><Relationship Id="rId17" Type="http://schemas.openxmlformats.org/officeDocument/2006/relationships/slide" Target="slides/slide14.xml"/><Relationship Id="rId18" Type="http://schemas.openxmlformats.org/officeDocument/2006/relationships/slide" Target="slides/slide15.xml"/><Relationship Id="rId1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Master" Target="slideMasters/slideMaster3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5EA0C77A-B536-8845-BBC5-03EFDEC8C8F1}" type="datetime1">
              <a:rPr lang="en-US"/>
              <a:pPr>
                <a:defRPr/>
              </a:pPr>
              <a:t>1/15/15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C1F28840-A8F5-574D-88AE-667D9F6423B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268722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ea typeface="Arial" charset="0"/>
                <a:cs typeface="Arial" charset="0"/>
              </a:defRPr>
            </a:lvl1pPr>
          </a:lstStyle>
          <a:p>
            <a:fld id="{1D6F5275-85F8-0A40-82D4-5137B85C119E}" type="datetime1">
              <a:rPr lang="en-US"/>
              <a:pPr/>
              <a:t>1/15/15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a typeface="Arial" charset="0"/>
                <a:cs typeface="Arial" charset="0"/>
              </a:defRPr>
            </a:lvl1pPr>
          </a:lstStyle>
          <a:p>
            <a:fld id="{EFE1D653-E74E-E641-9A21-B1CB1702A35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989090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ＭＳ Ｐゴシック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What do we know now</a:t>
            </a:r>
            <a:r>
              <a:rPr lang="en-US" baseline="0" dirty="0" smtClean="0"/>
              <a:t> that we did not know in 2011 when the project began?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E1D653-E74E-E641-9A21-B1CB1702A355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65096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Three hours apart, the relationship between reflected</a:t>
            </a:r>
            <a:r>
              <a:rPr lang="en-US" baseline="0" dirty="0" smtClean="0"/>
              <a:t> radiance and PM2.5 varies quite a bit?   Why?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F890879-E5F7-42A5-878C-0DE9BA9BDEA2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A584BD-1DFA-4CC7-AF48-BF1BD8B2A10E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1931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A584BD-1DFA-4CC7-AF48-BF1BD8B2A10E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44458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A584BD-1DFA-4CC7-AF48-BF1BD8B2A10E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36017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COVER-AQ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jhcrawfo\AppData\Local\Microsoft\Windows\Temporary Internet Files\Content.Outlook\TOUTOY28\discover-aq_ppt_header_3_v2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941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C3AD99-FB24-7142-851B-32F60A6CF68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1EFB87-6510-AE4C-BE66-C9774B16EA4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5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237491-953A-A443-A1FA-815DAF2C5C6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8381F7-61CE-7546-96D2-1A183CEB2A4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2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2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D56E7F-5982-4B41-B207-B45D461E933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00528F-BD09-9448-8A33-A534A660F4C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jhcrawfo\AppData\Local\Microsoft\Windows\Temporary Internet Files\Content.Outlook\TOUTOY28\discover-aq_ppt_header_3_v2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941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C415E0-B118-204B-A6B7-7EE5CEE9F31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608600-76E7-EB4F-A40F-618B3E0E96C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F8B343-65E9-FB44-81EB-D8383B6BB9C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559B6-8D37-914C-A4F8-38369E4518C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050EE9-7246-EA4C-95A3-6CBF0524ACA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22D027-52B1-F146-A68D-B20D829FFE1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F6D6E6-67A2-0D49-9F26-F5883F768DC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5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4B4361-795A-7442-ADE3-C6A9691BE62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ADF098-903F-524A-881F-33ED9C08BC3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2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2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760E4D-A7D4-C24B-9A65-6F0C0D46D44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36ACF6-0B7B-0B44-8586-ADF96D6ABDA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FC929D-1A50-8349-B72C-C3607DFC92F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D72C36-CAEA-1C46-9CEE-8BAF28888DC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74BB01-CAF1-014F-B9F0-F6522295F75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530E12-739D-5A46-BD40-966029CCCF3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29AB56-CF34-5D42-AE77-CFB4E458B31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D2699E-4037-9040-97B9-7958ECF3EBA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7CDBAF-E604-BD46-87AE-BB064C2CDA4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5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BAAC92-44E5-A04A-AA74-729C9F7F6B6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5362C7-F8B1-934B-8756-1170BB2E9EE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2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2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167DC1-A093-DA49-A45B-E3AB982FE45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B940FA-0E89-7549-8EB1-DFCB9F9BE78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2BF223-B73B-7744-8B37-93552237952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632B2F-B893-ED43-9165-002E255847C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916EC6-ED33-2A4B-B874-77D61DDD407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94EB44-9B40-E442-9EA1-97F7DAF1D8A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55A65B-F39B-1145-8EC0-6AA57CFF18A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2.xml"/><Relationship Id="rId12" Type="http://schemas.openxmlformats.org/officeDocument/2006/relationships/theme" Target="../theme/theme2.xml"/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33.xml"/><Relationship Id="rId12" Type="http://schemas.openxmlformats.org/officeDocument/2006/relationships/theme" Target="../theme/theme3.xml"/><Relationship Id="rId1" Type="http://schemas.openxmlformats.org/officeDocument/2006/relationships/slideLayout" Target="../slideLayouts/slideLayout23.xml"/><Relationship Id="rId2" Type="http://schemas.openxmlformats.org/officeDocument/2006/relationships/slideLayout" Target="../slideLayouts/slideLayout24.xml"/><Relationship Id="rId3" Type="http://schemas.openxmlformats.org/officeDocument/2006/relationships/slideLayout" Target="../slideLayouts/slideLayout25.xml"/><Relationship Id="rId4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7.xml"/><Relationship Id="rId6" Type="http://schemas.openxmlformats.org/officeDocument/2006/relationships/slideLayout" Target="../slideLayouts/slideLayout28.xml"/><Relationship Id="rId7" Type="http://schemas.openxmlformats.org/officeDocument/2006/relationships/slideLayout" Target="../slideLayouts/slideLayout29.xml"/><Relationship Id="rId8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0">
          <a:gsLst>
            <a:gs pos="0">
              <a:srgbClr val="EDE8D5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2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28600" y="645538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en-US" dirty="0" smtClean="0"/>
              <a:t>December 16, 2014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491665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en-US" dirty="0" smtClean="0"/>
              <a:t>AGU 2014 </a:t>
            </a:r>
            <a:r>
              <a:rPr lang="en-US" dirty="0" smtClean="0">
                <a:solidFill>
                  <a:srgbClr val="2762A6"/>
                </a:solidFill>
                <a:cs typeface=""/>
              </a:rPr>
              <a:t>A24B-01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29400" y="6467475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7E830E54-E07D-8940-9E17-2057BE4BE89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pic>
        <p:nvPicPr>
          <p:cNvPr id="7" name="Picture 2" descr="C:\Users\jhcrawfo\AppData\Local\Microsoft\Windows\Temporary Internet Files\Content.Outlook\TOUTOY28\discover-aq_ppt_header_3_v2.png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4000" cy="941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51" r:id="rId1"/>
    <p:sldLayoutId id="2147483820" r:id="rId2"/>
    <p:sldLayoutId id="2147483821" r:id="rId3"/>
    <p:sldLayoutId id="2147483822" r:id="rId4"/>
    <p:sldLayoutId id="2147483823" r:id="rId5"/>
    <p:sldLayoutId id="2147483824" r:id="rId6"/>
    <p:sldLayoutId id="2147483852" r:id="rId7"/>
    <p:sldLayoutId id="2147483825" r:id="rId8"/>
    <p:sldLayoutId id="2147483826" r:id="rId9"/>
    <p:sldLayoutId id="2147483827" r:id="rId10"/>
    <p:sldLayoutId id="2147483828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charset="-128"/>
          <a:cs typeface="ＭＳ Ｐゴシック" charset="-128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charset="-128"/>
          <a:cs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charset="-128"/>
          <a:cs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charset="-128"/>
          <a:cs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charset="-128"/>
          <a:cs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ＭＳ Ｐゴシック" charset="-128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ＭＳ Ｐゴシック" charset="-128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ＭＳ Ｐゴシック" charset="-128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ＭＳ Ｐゴシック" charset="-128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0">
          <a:gsLst>
            <a:gs pos="0">
              <a:srgbClr val="EDE8D5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3315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2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ea typeface="Arial" charset="0"/>
                <a:cs typeface="Arial" charset="0"/>
              </a:defRPr>
            </a:lvl1pPr>
          </a:lstStyle>
          <a:p>
            <a:fld id="{3A296E07-0B9A-7A48-930F-555284716649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charset="-128"/>
          <a:cs typeface="ＭＳ Ｐゴシック" charset="-128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ＭＳ Ｐゴシック" charset="-128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ＭＳ Ｐゴシック" charset="-128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ＭＳ Ｐゴシック" charset="-128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ＭＳ Ｐゴシック" charset="-128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0">
          <a:gsLst>
            <a:gs pos="0">
              <a:srgbClr val="EDE8D5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2560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2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ea typeface="Arial" charset="0"/>
                <a:cs typeface="Arial" charset="0"/>
              </a:defRPr>
            </a:lvl1pPr>
          </a:lstStyle>
          <a:p>
            <a:fld id="{8D83B2ED-29DB-6F4C-B2E3-A074DDB61F75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0" r:id="rId1"/>
    <p:sldLayoutId id="2147483841" r:id="rId2"/>
    <p:sldLayoutId id="2147483842" r:id="rId3"/>
    <p:sldLayoutId id="2147483843" r:id="rId4"/>
    <p:sldLayoutId id="2147483844" r:id="rId5"/>
    <p:sldLayoutId id="2147483845" r:id="rId6"/>
    <p:sldLayoutId id="2147483846" r:id="rId7"/>
    <p:sldLayoutId id="2147483847" r:id="rId8"/>
    <p:sldLayoutId id="2147483848" r:id="rId9"/>
    <p:sldLayoutId id="2147483849" r:id="rId10"/>
    <p:sldLayoutId id="2147483850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charset="-128"/>
          <a:cs typeface="ＭＳ Ｐゴシック" charset="-128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ＭＳ Ｐゴシック" charset="-128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ＭＳ Ｐゴシック" charset="-128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ＭＳ Ｐゴシック" charset="-128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ＭＳ Ｐゴシック" charset="-128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4" Type="http://schemas.openxmlformats.org/officeDocument/2006/relationships/image" Target="../media/image3.jpg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7" Type="http://schemas.openxmlformats.org/officeDocument/2006/relationships/image" Target="../media/image6.jpg"/><Relationship Id="rId8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4" Type="http://schemas.openxmlformats.org/officeDocument/2006/relationships/image" Target="../media/image11.emf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Relationship Id="rId3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4" Type="http://schemas.openxmlformats.org/officeDocument/2006/relationships/image" Target="../media/image17.emf"/><Relationship Id="rId5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4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4" Type="http://schemas.openxmlformats.org/officeDocument/2006/relationships/image" Target="../media/image21.emf"/><Relationship Id="rId5" Type="http://schemas.openxmlformats.org/officeDocument/2006/relationships/image" Target="../media/image22.png"/><Relationship Id="rId6" Type="http://schemas.openxmlformats.org/officeDocument/2006/relationships/image" Target="../media/image23.emf"/><Relationship Id="rId7" Type="http://schemas.openxmlformats.org/officeDocument/2006/relationships/image" Target="../media/image24.emf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6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11241DB-AAE1-2744-A25B-2A0F3AC101A5}" type="slidenum">
              <a:rPr lang="en-US">
                <a:latin typeface="+mj-lt"/>
                <a:cs typeface=""/>
              </a:rPr>
              <a:pPr>
                <a:defRPr/>
              </a:pPr>
              <a:t>1</a:t>
            </a:fld>
            <a:endParaRPr lang="en-US">
              <a:latin typeface="+mj-lt"/>
              <a:cs typeface=""/>
            </a:endParaRPr>
          </a:p>
        </p:txBody>
      </p:sp>
      <p:sp>
        <p:nvSpPr>
          <p:cNvPr id="39939" name="TextBox 2"/>
          <p:cNvSpPr txBox="1">
            <a:spLocks noChangeArrowheads="1"/>
          </p:cNvSpPr>
          <p:nvPr/>
        </p:nvSpPr>
        <p:spPr bwMode="auto">
          <a:xfrm>
            <a:off x="381000" y="838200"/>
            <a:ext cx="8610600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algn="ctr"/>
            <a:r>
              <a:rPr lang="en-US" sz="4000" dirty="0" smtClean="0">
                <a:solidFill>
                  <a:srgbClr val="2762A6"/>
                </a:solidFill>
                <a:latin typeface="+mj-lt"/>
                <a:cs typeface=""/>
              </a:rPr>
              <a:t>Relating </a:t>
            </a:r>
            <a:r>
              <a:rPr lang="en-US" sz="4000" dirty="0">
                <a:solidFill>
                  <a:srgbClr val="2762A6"/>
                </a:solidFill>
                <a:latin typeface="+mj-lt"/>
                <a:cs typeface=""/>
              </a:rPr>
              <a:t>Aerosol Profile and Column Measurements to Surface Concentrations: </a:t>
            </a:r>
            <a:endParaRPr lang="en-US" sz="4000" dirty="0" smtClean="0">
              <a:solidFill>
                <a:srgbClr val="2762A6"/>
              </a:solidFill>
              <a:latin typeface="+mj-lt"/>
              <a:cs typeface=""/>
            </a:endParaRPr>
          </a:p>
          <a:p>
            <a:pPr algn="ctr"/>
            <a:r>
              <a:rPr lang="en-US" sz="4000" dirty="0" smtClean="0">
                <a:solidFill>
                  <a:srgbClr val="0000FF"/>
                </a:solidFill>
                <a:latin typeface="+mj-lt"/>
                <a:cs typeface=""/>
              </a:rPr>
              <a:t>What </a:t>
            </a:r>
            <a:r>
              <a:rPr lang="en-US" sz="4000" dirty="0">
                <a:solidFill>
                  <a:srgbClr val="0000FF"/>
                </a:solidFill>
                <a:latin typeface="+mj-lt"/>
                <a:cs typeface=""/>
              </a:rPr>
              <a:t>Have We </a:t>
            </a:r>
            <a:r>
              <a:rPr lang="en-US" sz="4000" dirty="0" smtClean="0">
                <a:solidFill>
                  <a:srgbClr val="0000FF"/>
                </a:solidFill>
                <a:latin typeface="+mj-lt"/>
                <a:cs typeface=""/>
              </a:rPr>
              <a:t>Learned</a:t>
            </a:r>
          </a:p>
          <a:p>
            <a:pPr algn="ctr"/>
            <a:r>
              <a:rPr lang="en-US" sz="4000" dirty="0" smtClean="0">
                <a:solidFill>
                  <a:srgbClr val="0000FF"/>
                </a:solidFill>
                <a:latin typeface="+mj-lt"/>
                <a:cs typeface=""/>
              </a:rPr>
              <a:t> </a:t>
            </a:r>
            <a:r>
              <a:rPr lang="en-US" sz="4000" dirty="0">
                <a:solidFill>
                  <a:srgbClr val="0000FF"/>
                </a:solidFill>
                <a:latin typeface="+mj-lt"/>
                <a:cs typeface=""/>
              </a:rPr>
              <a:t>from Discover-</a:t>
            </a:r>
            <a:r>
              <a:rPr lang="en-US" sz="4000" dirty="0" smtClean="0">
                <a:solidFill>
                  <a:srgbClr val="0000FF"/>
                </a:solidFill>
                <a:latin typeface="+mj-lt"/>
                <a:cs typeface=""/>
              </a:rPr>
              <a:t>AQ</a:t>
            </a:r>
            <a:r>
              <a:rPr lang="en-US" sz="4000" dirty="0">
                <a:solidFill>
                  <a:srgbClr val="0000FF"/>
                </a:solidFill>
                <a:latin typeface="+mj-lt"/>
                <a:cs typeface=""/>
              </a:rPr>
              <a:t>?</a:t>
            </a:r>
            <a:r>
              <a:rPr lang="en-US" sz="4000" dirty="0" smtClean="0">
                <a:solidFill>
                  <a:srgbClr val="0000FF"/>
                </a:solidFill>
                <a:latin typeface="+mj-lt"/>
                <a:cs typeface=""/>
              </a:rPr>
              <a:t> </a:t>
            </a:r>
            <a:endParaRPr lang="en-US" sz="4000" dirty="0">
              <a:solidFill>
                <a:srgbClr val="0000FF"/>
              </a:solidFill>
              <a:latin typeface="+mj-lt"/>
              <a:cs typeface=""/>
            </a:endParaRPr>
          </a:p>
          <a:p>
            <a:endParaRPr lang="en-US" sz="4000" dirty="0">
              <a:solidFill>
                <a:srgbClr val="2762A6"/>
              </a:solidFill>
              <a:latin typeface="+mj-lt"/>
              <a:cs typeface=""/>
            </a:endParaRPr>
          </a:p>
        </p:txBody>
      </p:sp>
      <p:sp>
        <p:nvSpPr>
          <p:cNvPr id="39940" name="TextBox 3"/>
          <p:cNvSpPr txBox="1">
            <a:spLocks noChangeArrowheads="1"/>
          </p:cNvSpPr>
          <p:nvPr/>
        </p:nvSpPr>
        <p:spPr bwMode="auto">
          <a:xfrm>
            <a:off x="533400" y="4114800"/>
            <a:ext cx="8382000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200" dirty="0">
                <a:solidFill>
                  <a:srgbClr val="2762A6"/>
                </a:solidFill>
                <a:latin typeface="+mj-lt"/>
                <a:cs typeface=""/>
              </a:rPr>
              <a:t>Raymond </a:t>
            </a:r>
            <a:r>
              <a:rPr lang="en-US" sz="3200" dirty="0" smtClean="0">
                <a:solidFill>
                  <a:srgbClr val="2762A6"/>
                </a:solidFill>
                <a:latin typeface="+mj-lt"/>
                <a:cs typeface=""/>
              </a:rPr>
              <a:t>Hoff</a:t>
            </a:r>
          </a:p>
          <a:p>
            <a:pPr algn="ctr"/>
            <a:endParaRPr lang="en-US" sz="3200" dirty="0" smtClean="0">
              <a:solidFill>
                <a:srgbClr val="2762A6"/>
              </a:solidFill>
              <a:latin typeface="+mj-lt"/>
              <a:cs typeface=""/>
            </a:endParaRPr>
          </a:p>
          <a:p>
            <a:pPr algn="ctr"/>
            <a:r>
              <a:rPr lang="en-US" sz="3200" dirty="0" smtClean="0">
                <a:solidFill>
                  <a:srgbClr val="2762A6"/>
                </a:solidFill>
                <a:latin typeface="+mj-lt"/>
                <a:cs typeface=""/>
              </a:rPr>
              <a:t>University </a:t>
            </a:r>
            <a:r>
              <a:rPr lang="en-US" sz="3200" dirty="0">
                <a:solidFill>
                  <a:srgbClr val="2762A6"/>
                </a:solidFill>
                <a:latin typeface="+mj-lt"/>
                <a:cs typeface=""/>
              </a:rPr>
              <a:t>of Maryland,</a:t>
            </a:r>
          </a:p>
          <a:p>
            <a:pPr algn="ctr"/>
            <a:r>
              <a:rPr lang="en-US" sz="3200" dirty="0">
                <a:solidFill>
                  <a:srgbClr val="2762A6"/>
                </a:solidFill>
                <a:latin typeface="+mj-lt"/>
                <a:cs typeface=""/>
              </a:rPr>
              <a:t> Baltimore County (UMBC)</a:t>
            </a:r>
          </a:p>
          <a:p>
            <a:pPr algn="ctr"/>
            <a:r>
              <a:rPr lang="en-US" sz="3200" dirty="0" err="1">
                <a:solidFill>
                  <a:srgbClr val="2762A6"/>
                </a:solidFill>
                <a:latin typeface="+mj-lt"/>
                <a:cs typeface=""/>
              </a:rPr>
              <a:t>hoff@umbc.edu</a:t>
            </a:r>
            <a:endParaRPr lang="en-US" sz="3200" dirty="0">
              <a:solidFill>
                <a:srgbClr val="2762A6"/>
              </a:solidFill>
              <a:latin typeface="+mj-lt"/>
              <a:cs typeface="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1"/>
          <p:cNvSpPr>
            <a:spLocks noChangeArrowheads="1"/>
          </p:cNvSpPr>
          <p:nvPr/>
        </p:nvSpPr>
        <p:spPr bwMode="auto">
          <a:xfrm>
            <a:off x="457200" y="914400"/>
            <a:ext cx="82296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Aft>
                <a:spcPts val="1200"/>
              </a:spcAft>
            </a:pPr>
            <a:r>
              <a:rPr lang="en-US" b="1" dirty="0">
                <a:solidFill>
                  <a:srgbClr val="663300"/>
                </a:solidFill>
              </a:rPr>
              <a:t>Near-surface pollution is one of the most challenging problems for Earth observations from space…</a:t>
            </a:r>
            <a:endParaRPr lang="en-US" dirty="0">
              <a:solidFill>
                <a:srgbClr val="663300"/>
              </a:solidFill>
            </a:endParaRPr>
          </a:p>
        </p:txBody>
      </p:sp>
      <p:sp>
        <p:nvSpPr>
          <p:cNvPr id="17411" name="TextBox 1"/>
          <p:cNvSpPr txBox="1">
            <a:spLocks noChangeArrowheads="1"/>
          </p:cNvSpPr>
          <p:nvPr/>
        </p:nvSpPr>
        <p:spPr bwMode="auto">
          <a:xfrm>
            <a:off x="3124200" y="161925"/>
            <a:ext cx="53340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2800" b="1" i="1" dirty="0" smtClean="0">
                <a:solidFill>
                  <a:srgbClr val="005A9E"/>
                </a:solidFill>
              </a:rPr>
              <a:t>Investigation Rationale</a:t>
            </a:r>
            <a:endParaRPr lang="en-US" sz="2800" b="1" i="1" dirty="0">
              <a:solidFill>
                <a:srgbClr val="005A9E"/>
              </a:solidFill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7998780D-D20D-4819-908F-98EF0D55C648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  <p:pic>
        <p:nvPicPr>
          <p:cNvPr id="2" name="Picture 1" descr="20141108_SJV_Terra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1752600"/>
            <a:ext cx="2971801" cy="2395551"/>
          </a:xfrm>
          <a:prstGeom prst="rect">
            <a:avLst/>
          </a:prstGeom>
        </p:spPr>
      </p:pic>
      <p:pic>
        <p:nvPicPr>
          <p:cNvPr id="3" name="Picture 2" descr="20141108_SJV_Aqua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4267200"/>
            <a:ext cx="2995563" cy="2307991"/>
          </a:xfrm>
          <a:prstGeom prst="rect">
            <a:avLst/>
          </a:prstGeom>
        </p:spPr>
      </p:pic>
      <p:pic>
        <p:nvPicPr>
          <p:cNvPr id="7" name="Picture 6" descr="Screen Shot 2014-11-20 at 1.39.43 PM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0" y="1752600"/>
            <a:ext cx="5078606" cy="4216400"/>
          </a:xfrm>
          <a:prstGeom prst="rect">
            <a:avLst/>
          </a:prstGeom>
        </p:spPr>
      </p:pic>
      <p:pic>
        <p:nvPicPr>
          <p:cNvPr id="8" name="Picture 7" descr="Screen Shot 2014-11-20 at 1.39.55 PM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4600" y="6017056"/>
            <a:ext cx="5359400" cy="812800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 flipV="1">
            <a:off x="2743200" y="3352800"/>
            <a:ext cx="76200" cy="762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5" name="Isosceles Triangle 24"/>
          <p:cNvSpPr/>
          <p:nvPr/>
        </p:nvSpPr>
        <p:spPr>
          <a:xfrm>
            <a:off x="6096000" y="3657600"/>
            <a:ext cx="152400" cy="609600"/>
          </a:xfrm>
          <a:prstGeom prst="triangl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Isosceles Triangle 28"/>
          <p:cNvSpPr/>
          <p:nvPr/>
        </p:nvSpPr>
        <p:spPr>
          <a:xfrm>
            <a:off x="7162800" y="3657600"/>
            <a:ext cx="152400" cy="609600"/>
          </a:xfrm>
          <a:prstGeom prst="triangl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2133600" y="6096000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20141108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17408" name="Picture 17407" descr="20141108_CA_AOD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4265706"/>
            <a:ext cx="3000103" cy="2287494"/>
          </a:xfrm>
          <a:prstGeom prst="rect">
            <a:avLst/>
          </a:prstGeom>
        </p:spPr>
      </p:pic>
      <p:pic>
        <p:nvPicPr>
          <p:cNvPr id="4" name="Picture 3" descr="cal_modis.png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566"/>
          <a:stretch/>
        </p:blipFill>
        <p:spPr>
          <a:xfrm>
            <a:off x="609600" y="1752600"/>
            <a:ext cx="2971800" cy="2374900"/>
          </a:xfrm>
          <a:prstGeom prst="rect">
            <a:avLst/>
          </a:prstGeom>
        </p:spPr>
      </p:pic>
      <p:cxnSp>
        <p:nvCxnSpPr>
          <p:cNvPr id="22" name="Straight Arrow Connector 21"/>
          <p:cNvCxnSpPr/>
          <p:nvPr/>
        </p:nvCxnSpPr>
        <p:spPr>
          <a:xfrm flipV="1">
            <a:off x="2438400" y="2895600"/>
            <a:ext cx="2743200" cy="76200"/>
          </a:xfrm>
          <a:prstGeom prst="straightConnector1">
            <a:avLst/>
          </a:prstGeom>
          <a:ln>
            <a:solidFill>
              <a:srgbClr val="BD8915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 flipV="1">
            <a:off x="2667000" y="3276600"/>
            <a:ext cx="2590800" cy="1524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 flipV="1">
            <a:off x="3657600" y="4343400"/>
            <a:ext cx="3505200" cy="175260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3657600" y="3962400"/>
            <a:ext cx="2438400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981106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7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/>
          <p:cNvGrpSpPr/>
          <p:nvPr/>
        </p:nvGrpSpPr>
        <p:grpSpPr>
          <a:xfrm>
            <a:off x="914400" y="914400"/>
            <a:ext cx="7305557" cy="4800600"/>
            <a:chOff x="1752600" y="3238232"/>
            <a:chExt cx="5486400" cy="3603812"/>
          </a:xfrm>
        </p:grpSpPr>
        <p:pic>
          <p:nvPicPr>
            <p:cNvPr id="5" name="Picture 4" descr="Screen shot 2011-06-23 at 1.55.16 PM.png"/>
            <p:cNvPicPr>
              <a:picLocks noChangeAspect="1"/>
            </p:cNvPicPr>
            <p:nvPr/>
          </p:nvPicPr>
          <p:blipFill>
            <a:blip r:embed="rId2" cstate="print"/>
            <a:srcRect l="15000" t="6000" b="4667"/>
            <a:stretch>
              <a:fillRect/>
            </a:stretch>
          </p:blipFill>
          <p:spPr>
            <a:xfrm>
              <a:off x="1752600" y="3238232"/>
              <a:ext cx="5486400" cy="3603812"/>
            </a:xfrm>
            <a:prstGeom prst="rect">
              <a:avLst/>
            </a:prstGeom>
          </p:spPr>
        </p:pic>
        <p:sp>
          <p:nvSpPr>
            <p:cNvPr id="6" name="Cube 5"/>
            <p:cNvSpPr/>
            <p:nvPr/>
          </p:nvSpPr>
          <p:spPr>
            <a:xfrm>
              <a:off x="4114800" y="4731603"/>
              <a:ext cx="1752600" cy="914400"/>
            </a:xfrm>
            <a:prstGeom prst="cube">
              <a:avLst/>
            </a:prstGeom>
            <a:solidFill>
              <a:srgbClr val="FFFF00">
                <a:alpha val="42000"/>
              </a:srgbClr>
            </a:solidFill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7" name="Freeform 6"/>
          <p:cNvSpPr/>
          <p:nvPr/>
        </p:nvSpPr>
        <p:spPr>
          <a:xfrm>
            <a:off x="4597400" y="846667"/>
            <a:ext cx="1097845" cy="3234266"/>
          </a:xfrm>
          <a:custGeom>
            <a:avLst/>
            <a:gdLst>
              <a:gd name="connsiteX0" fmla="*/ 457200 w 1097845"/>
              <a:gd name="connsiteY0" fmla="*/ 3234266 h 3234266"/>
              <a:gd name="connsiteX1" fmla="*/ 474133 w 1097845"/>
              <a:gd name="connsiteY1" fmla="*/ 3175000 h 3234266"/>
              <a:gd name="connsiteX2" fmla="*/ 491067 w 1097845"/>
              <a:gd name="connsiteY2" fmla="*/ 3158066 h 3234266"/>
              <a:gd name="connsiteX3" fmla="*/ 508000 w 1097845"/>
              <a:gd name="connsiteY3" fmla="*/ 3132666 h 3234266"/>
              <a:gd name="connsiteX4" fmla="*/ 584200 w 1097845"/>
              <a:gd name="connsiteY4" fmla="*/ 3098800 h 3234266"/>
              <a:gd name="connsiteX5" fmla="*/ 618067 w 1097845"/>
              <a:gd name="connsiteY5" fmla="*/ 3056466 h 3234266"/>
              <a:gd name="connsiteX6" fmla="*/ 643467 w 1097845"/>
              <a:gd name="connsiteY6" fmla="*/ 3031066 h 3234266"/>
              <a:gd name="connsiteX7" fmla="*/ 677333 w 1097845"/>
              <a:gd name="connsiteY7" fmla="*/ 2980266 h 3234266"/>
              <a:gd name="connsiteX8" fmla="*/ 719667 w 1097845"/>
              <a:gd name="connsiteY8" fmla="*/ 2946400 h 3234266"/>
              <a:gd name="connsiteX9" fmla="*/ 762000 w 1097845"/>
              <a:gd name="connsiteY9" fmla="*/ 2912533 h 3234266"/>
              <a:gd name="connsiteX10" fmla="*/ 778933 w 1097845"/>
              <a:gd name="connsiteY10" fmla="*/ 2887133 h 3234266"/>
              <a:gd name="connsiteX11" fmla="*/ 821267 w 1097845"/>
              <a:gd name="connsiteY11" fmla="*/ 2853266 h 3234266"/>
              <a:gd name="connsiteX12" fmla="*/ 855133 w 1097845"/>
              <a:gd name="connsiteY12" fmla="*/ 2802466 h 3234266"/>
              <a:gd name="connsiteX13" fmla="*/ 880533 w 1097845"/>
              <a:gd name="connsiteY13" fmla="*/ 2743200 h 3234266"/>
              <a:gd name="connsiteX14" fmla="*/ 897467 w 1097845"/>
              <a:gd name="connsiteY14" fmla="*/ 2726266 h 3234266"/>
              <a:gd name="connsiteX15" fmla="*/ 914400 w 1097845"/>
              <a:gd name="connsiteY15" fmla="*/ 2599266 h 3234266"/>
              <a:gd name="connsiteX16" fmla="*/ 931333 w 1097845"/>
              <a:gd name="connsiteY16" fmla="*/ 2548466 h 3234266"/>
              <a:gd name="connsiteX17" fmla="*/ 939800 w 1097845"/>
              <a:gd name="connsiteY17" fmla="*/ 2523066 h 3234266"/>
              <a:gd name="connsiteX18" fmla="*/ 948267 w 1097845"/>
              <a:gd name="connsiteY18" fmla="*/ 2497666 h 3234266"/>
              <a:gd name="connsiteX19" fmla="*/ 973667 w 1097845"/>
              <a:gd name="connsiteY19" fmla="*/ 2472266 h 3234266"/>
              <a:gd name="connsiteX20" fmla="*/ 1007533 w 1097845"/>
              <a:gd name="connsiteY20" fmla="*/ 2438400 h 3234266"/>
              <a:gd name="connsiteX21" fmla="*/ 1016000 w 1097845"/>
              <a:gd name="connsiteY21" fmla="*/ 2413000 h 3234266"/>
              <a:gd name="connsiteX22" fmla="*/ 1075267 w 1097845"/>
              <a:gd name="connsiteY22" fmla="*/ 2362200 h 3234266"/>
              <a:gd name="connsiteX23" fmla="*/ 1092200 w 1097845"/>
              <a:gd name="connsiteY23" fmla="*/ 2311400 h 3234266"/>
              <a:gd name="connsiteX24" fmla="*/ 1083733 w 1097845"/>
              <a:gd name="connsiteY24" fmla="*/ 2286000 h 3234266"/>
              <a:gd name="connsiteX25" fmla="*/ 1041400 w 1097845"/>
              <a:gd name="connsiteY25" fmla="*/ 2260600 h 3234266"/>
              <a:gd name="connsiteX26" fmla="*/ 872067 w 1097845"/>
              <a:gd name="connsiteY26" fmla="*/ 2243666 h 3234266"/>
              <a:gd name="connsiteX27" fmla="*/ 643467 w 1097845"/>
              <a:gd name="connsiteY27" fmla="*/ 2235200 h 3234266"/>
              <a:gd name="connsiteX28" fmla="*/ 508000 w 1097845"/>
              <a:gd name="connsiteY28" fmla="*/ 2226733 h 3234266"/>
              <a:gd name="connsiteX29" fmla="*/ 330200 w 1097845"/>
              <a:gd name="connsiteY29" fmla="*/ 2218266 h 3234266"/>
              <a:gd name="connsiteX30" fmla="*/ 287867 w 1097845"/>
              <a:gd name="connsiteY30" fmla="*/ 2209800 h 3234266"/>
              <a:gd name="connsiteX31" fmla="*/ 254000 w 1097845"/>
              <a:gd name="connsiteY31" fmla="*/ 2201333 h 3234266"/>
              <a:gd name="connsiteX32" fmla="*/ 245533 w 1097845"/>
              <a:gd name="connsiteY32" fmla="*/ 2175933 h 3234266"/>
              <a:gd name="connsiteX33" fmla="*/ 194733 w 1097845"/>
              <a:gd name="connsiteY33" fmla="*/ 2159000 h 3234266"/>
              <a:gd name="connsiteX34" fmla="*/ 186267 w 1097845"/>
              <a:gd name="connsiteY34" fmla="*/ 2133600 h 3234266"/>
              <a:gd name="connsiteX35" fmla="*/ 169333 w 1097845"/>
              <a:gd name="connsiteY35" fmla="*/ 2116666 h 3234266"/>
              <a:gd name="connsiteX36" fmla="*/ 152400 w 1097845"/>
              <a:gd name="connsiteY36" fmla="*/ 2065866 h 3234266"/>
              <a:gd name="connsiteX37" fmla="*/ 160867 w 1097845"/>
              <a:gd name="connsiteY37" fmla="*/ 2006600 h 3234266"/>
              <a:gd name="connsiteX38" fmla="*/ 177800 w 1097845"/>
              <a:gd name="connsiteY38" fmla="*/ 1981200 h 3234266"/>
              <a:gd name="connsiteX39" fmla="*/ 203200 w 1097845"/>
              <a:gd name="connsiteY39" fmla="*/ 1938866 h 3234266"/>
              <a:gd name="connsiteX40" fmla="*/ 211667 w 1097845"/>
              <a:gd name="connsiteY40" fmla="*/ 1913466 h 3234266"/>
              <a:gd name="connsiteX41" fmla="*/ 237067 w 1097845"/>
              <a:gd name="connsiteY41" fmla="*/ 1896533 h 3234266"/>
              <a:gd name="connsiteX42" fmla="*/ 296333 w 1097845"/>
              <a:gd name="connsiteY42" fmla="*/ 1862666 h 3234266"/>
              <a:gd name="connsiteX43" fmla="*/ 321733 w 1097845"/>
              <a:gd name="connsiteY43" fmla="*/ 1845733 h 3234266"/>
              <a:gd name="connsiteX44" fmla="*/ 372533 w 1097845"/>
              <a:gd name="connsiteY44" fmla="*/ 1828800 h 3234266"/>
              <a:gd name="connsiteX45" fmla="*/ 397933 w 1097845"/>
              <a:gd name="connsiteY45" fmla="*/ 1820333 h 3234266"/>
              <a:gd name="connsiteX46" fmla="*/ 465667 w 1097845"/>
              <a:gd name="connsiteY46" fmla="*/ 1786466 h 3234266"/>
              <a:gd name="connsiteX47" fmla="*/ 491067 w 1097845"/>
              <a:gd name="connsiteY47" fmla="*/ 1778000 h 3234266"/>
              <a:gd name="connsiteX48" fmla="*/ 550333 w 1097845"/>
              <a:gd name="connsiteY48" fmla="*/ 1752600 h 3234266"/>
              <a:gd name="connsiteX49" fmla="*/ 567267 w 1097845"/>
              <a:gd name="connsiteY49" fmla="*/ 1735666 h 3234266"/>
              <a:gd name="connsiteX50" fmla="*/ 584200 w 1097845"/>
              <a:gd name="connsiteY50" fmla="*/ 1684866 h 3234266"/>
              <a:gd name="connsiteX51" fmla="*/ 567267 w 1097845"/>
              <a:gd name="connsiteY51" fmla="*/ 1625600 h 3234266"/>
              <a:gd name="connsiteX52" fmla="*/ 550333 w 1097845"/>
              <a:gd name="connsiteY52" fmla="*/ 1608666 h 3234266"/>
              <a:gd name="connsiteX53" fmla="*/ 524933 w 1097845"/>
              <a:gd name="connsiteY53" fmla="*/ 1591733 h 3234266"/>
              <a:gd name="connsiteX54" fmla="*/ 440267 w 1097845"/>
              <a:gd name="connsiteY54" fmla="*/ 1574800 h 3234266"/>
              <a:gd name="connsiteX55" fmla="*/ 406400 w 1097845"/>
              <a:gd name="connsiteY55" fmla="*/ 1566333 h 3234266"/>
              <a:gd name="connsiteX56" fmla="*/ 364067 w 1097845"/>
              <a:gd name="connsiteY56" fmla="*/ 1557866 h 3234266"/>
              <a:gd name="connsiteX57" fmla="*/ 304800 w 1097845"/>
              <a:gd name="connsiteY57" fmla="*/ 1540933 h 3234266"/>
              <a:gd name="connsiteX58" fmla="*/ 211667 w 1097845"/>
              <a:gd name="connsiteY58" fmla="*/ 1524000 h 3234266"/>
              <a:gd name="connsiteX59" fmla="*/ 152400 w 1097845"/>
              <a:gd name="connsiteY59" fmla="*/ 1507066 h 3234266"/>
              <a:gd name="connsiteX60" fmla="*/ 127000 w 1097845"/>
              <a:gd name="connsiteY60" fmla="*/ 1490133 h 3234266"/>
              <a:gd name="connsiteX61" fmla="*/ 118533 w 1097845"/>
              <a:gd name="connsiteY61" fmla="*/ 1464733 h 3234266"/>
              <a:gd name="connsiteX62" fmla="*/ 84667 w 1097845"/>
              <a:gd name="connsiteY62" fmla="*/ 1413933 h 3234266"/>
              <a:gd name="connsiteX63" fmla="*/ 67733 w 1097845"/>
              <a:gd name="connsiteY63" fmla="*/ 1363133 h 3234266"/>
              <a:gd name="connsiteX64" fmla="*/ 50800 w 1097845"/>
              <a:gd name="connsiteY64" fmla="*/ 1159933 h 3234266"/>
              <a:gd name="connsiteX65" fmla="*/ 33867 w 1097845"/>
              <a:gd name="connsiteY65" fmla="*/ 1134533 h 3234266"/>
              <a:gd name="connsiteX66" fmla="*/ 25400 w 1097845"/>
              <a:gd name="connsiteY66" fmla="*/ 1109133 h 3234266"/>
              <a:gd name="connsiteX67" fmla="*/ 8467 w 1097845"/>
              <a:gd name="connsiteY67" fmla="*/ 965200 h 3234266"/>
              <a:gd name="connsiteX68" fmla="*/ 0 w 1097845"/>
              <a:gd name="connsiteY68" fmla="*/ 931333 h 3234266"/>
              <a:gd name="connsiteX69" fmla="*/ 8467 w 1097845"/>
              <a:gd name="connsiteY69" fmla="*/ 728133 h 3234266"/>
              <a:gd name="connsiteX70" fmla="*/ 16933 w 1097845"/>
              <a:gd name="connsiteY70" fmla="*/ 397933 h 3234266"/>
              <a:gd name="connsiteX71" fmla="*/ 25400 w 1097845"/>
              <a:gd name="connsiteY71" fmla="*/ 279400 h 3234266"/>
              <a:gd name="connsiteX72" fmla="*/ 42333 w 1097845"/>
              <a:gd name="connsiteY72" fmla="*/ 186266 h 3234266"/>
              <a:gd name="connsiteX73" fmla="*/ 33867 w 1097845"/>
              <a:gd name="connsiteY73" fmla="*/ 0 h 32342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</a:cxnLst>
            <a:rect l="l" t="t" r="r" b="b"/>
            <a:pathLst>
              <a:path w="1097845" h="3234266">
                <a:moveTo>
                  <a:pt x="457200" y="3234266"/>
                </a:moveTo>
                <a:cubicBezTo>
                  <a:pt x="458780" y="3227945"/>
                  <a:pt x="468930" y="3183672"/>
                  <a:pt x="474133" y="3175000"/>
                </a:cubicBezTo>
                <a:cubicBezTo>
                  <a:pt x="478240" y="3168155"/>
                  <a:pt x="486080" y="3164300"/>
                  <a:pt x="491067" y="3158066"/>
                </a:cubicBezTo>
                <a:cubicBezTo>
                  <a:pt x="497424" y="3150120"/>
                  <a:pt x="499371" y="3138059"/>
                  <a:pt x="508000" y="3132666"/>
                </a:cubicBezTo>
                <a:cubicBezTo>
                  <a:pt x="615400" y="3065541"/>
                  <a:pt x="517185" y="3152413"/>
                  <a:pt x="584200" y="3098800"/>
                </a:cubicBezTo>
                <a:cubicBezTo>
                  <a:pt x="608828" y="3079097"/>
                  <a:pt x="596068" y="3082865"/>
                  <a:pt x="618067" y="3056466"/>
                </a:cubicBezTo>
                <a:cubicBezTo>
                  <a:pt x="625732" y="3047268"/>
                  <a:pt x="636116" y="3040517"/>
                  <a:pt x="643467" y="3031066"/>
                </a:cubicBezTo>
                <a:cubicBezTo>
                  <a:pt x="655961" y="3015002"/>
                  <a:pt x="662942" y="2994656"/>
                  <a:pt x="677333" y="2980266"/>
                </a:cubicBezTo>
                <a:cubicBezTo>
                  <a:pt x="718229" y="2939372"/>
                  <a:pt x="666252" y="2989133"/>
                  <a:pt x="719667" y="2946400"/>
                </a:cubicBezTo>
                <a:cubicBezTo>
                  <a:pt x="779988" y="2898143"/>
                  <a:pt x="683822" y="2964651"/>
                  <a:pt x="762000" y="2912533"/>
                </a:cubicBezTo>
                <a:cubicBezTo>
                  <a:pt x="767644" y="2904066"/>
                  <a:pt x="772576" y="2895079"/>
                  <a:pt x="778933" y="2887133"/>
                </a:cubicBezTo>
                <a:cubicBezTo>
                  <a:pt x="792719" y="2869901"/>
                  <a:pt x="802411" y="2865837"/>
                  <a:pt x="821267" y="2853266"/>
                </a:cubicBezTo>
                <a:cubicBezTo>
                  <a:pt x="832556" y="2836333"/>
                  <a:pt x="848697" y="2821773"/>
                  <a:pt x="855133" y="2802466"/>
                </a:cubicBezTo>
                <a:cubicBezTo>
                  <a:pt x="862659" y="2779890"/>
                  <a:pt x="866584" y="2764123"/>
                  <a:pt x="880533" y="2743200"/>
                </a:cubicBezTo>
                <a:cubicBezTo>
                  <a:pt x="884961" y="2736558"/>
                  <a:pt x="891822" y="2731911"/>
                  <a:pt x="897467" y="2726266"/>
                </a:cubicBezTo>
                <a:cubicBezTo>
                  <a:pt x="921515" y="2654115"/>
                  <a:pt x="886775" y="2765013"/>
                  <a:pt x="914400" y="2599266"/>
                </a:cubicBezTo>
                <a:cubicBezTo>
                  <a:pt x="917334" y="2581660"/>
                  <a:pt x="925689" y="2565399"/>
                  <a:pt x="931333" y="2548466"/>
                </a:cubicBezTo>
                <a:lnTo>
                  <a:pt x="939800" y="2523066"/>
                </a:lnTo>
                <a:cubicBezTo>
                  <a:pt x="942622" y="2514599"/>
                  <a:pt x="941956" y="2503977"/>
                  <a:pt x="948267" y="2497666"/>
                </a:cubicBezTo>
                <a:lnTo>
                  <a:pt x="973667" y="2472266"/>
                </a:lnTo>
                <a:cubicBezTo>
                  <a:pt x="996242" y="2404535"/>
                  <a:pt x="962379" y="2483553"/>
                  <a:pt x="1007533" y="2438400"/>
                </a:cubicBezTo>
                <a:cubicBezTo>
                  <a:pt x="1013844" y="2432089"/>
                  <a:pt x="1010813" y="2420262"/>
                  <a:pt x="1016000" y="2413000"/>
                </a:cubicBezTo>
                <a:cubicBezTo>
                  <a:pt x="1034665" y="2386869"/>
                  <a:pt x="1050858" y="2378472"/>
                  <a:pt x="1075267" y="2362200"/>
                </a:cubicBezTo>
                <a:cubicBezTo>
                  <a:pt x="1080911" y="2345267"/>
                  <a:pt x="1097845" y="2328333"/>
                  <a:pt x="1092200" y="2311400"/>
                </a:cubicBezTo>
                <a:cubicBezTo>
                  <a:pt x="1089378" y="2302933"/>
                  <a:pt x="1088325" y="2293653"/>
                  <a:pt x="1083733" y="2286000"/>
                </a:cubicBezTo>
                <a:cubicBezTo>
                  <a:pt x="1074470" y="2270562"/>
                  <a:pt x="1058742" y="2262862"/>
                  <a:pt x="1041400" y="2260600"/>
                </a:cubicBezTo>
                <a:cubicBezTo>
                  <a:pt x="985151" y="2253263"/>
                  <a:pt x="928754" y="2245765"/>
                  <a:pt x="872067" y="2243666"/>
                </a:cubicBezTo>
                <a:lnTo>
                  <a:pt x="643467" y="2235200"/>
                </a:lnTo>
                <a:cubicBezTo>
                  <a:pt x="598272" y="2233098"/>
                  <a:pt x="553178" y="2229175"/>
                  <a:pt x="508000" y="2226733"/>
                </a:cubicBezTo>
                <a:lnTo>
                  <a:pt x="330200" y="2218266"/>
                </a:lnTo>
                <a:cubicBezTo>
                  <a:pt x="316089" y="2215444"/>
                  <a:pt x="301915" y="2212922"/>
                  <a:pt x="287867" y="2209800"/>
                </a:cubicBezTo>
                <a:cubicBezTo>
                  <a:pt x="276508" y="2207276"/>
                  <a:pt x="263087" y="2208602"/>
                  <a:pt x="254000" y="2201333"/>
                </a:cubicBezTo>
                <a:cubicBezTo>
                  <a:pt x="247031" y="2195758"/>
                  <a:pt x="252795" y="2181120"/>
                  <a:pt x="245533" y="2175933"/>
                </a:cubicBezTo>
                <a:cubicBezTo>
                  <a:pt x="231008" y="2165558"/>
                  <a:pt x="194733" y="2159000"/>
                  <a:pt x="194733" y="2159000"/>
                </a:cubicBezTo>
                <a:cubicBezTo>
                  <a:pt x="191911" y="2150533"/>
                  <a:pt x="190859" y="2141253"/>
                  <a:pt x="186267" y="2133600"/>
                </a:cubicBezTo>
                <a:cubicBezTo>
                  <a:pt x="182160" y="2126755"/>
                  <a:pt x="172903" y="2123806"/>
                  <a:pt x="169333" y="2116666"/>
                </a:cubicBezTo>
                <a:cubicBezTo>
                  <a:pt x="161351" y="2100701"/>
                  <a:pt x="152400" y="2065866"/>
                  <a:pt x="152400" y="2065866"/>
                </a:cubicBezTo>
                <a:cubicBezTo>
                  <a:pt x="155222" y="2046111"/>
                  <a:pt x="155133" y="2025714"/>
                  <a:pt x="160867" y="2006600"/>
                </a:cubicBezTo>
                <a:cubicBezTo>
                  <a:pt x="163791" y="1996854"/>
                  <a:pt x="173249" y="1990301"/>
                  <a:pt x="177800" y="1981200"/>
                </a:cubicBezTo>
                <a:cubicBezTo>
                  <a:pt x="199782" y="1937236"/>
                  <a:pt x="170126" y="1971942"/>
                  <a:pt x="203200" y="1938866"/>
                </a:cubicBezTo>
                <a:cubicBezTo>
                  <a:pt x="206022" y="1930399"/>
                  <a:pt x="206092" y="1920435"/>
                  <a:pt x="211667" y="1913466"/>
                </a:cubicBezTo>
                <a:cubicBezTo>
                  <a:pt x="218024" y="1905520"/>
                  <a:pt x="228787" y="1902447"/>
                  <a:pt x="237067" y="1896533"/>
                </a:cubicBezTo>
                <a:cubicBezTo>
                  <a:pt x="332603" y="1828293"/>
                  <a:pt x="223058" y="1899304"/>
                  <a:pt x="296333" y="1862666"/>
                </a:cubicBezTo>
                <a:cubicBezTo>
                  <a:pt x="305434" y="1858115"/>
                  <a:pt x="312434" y="1849866"/>
                  <a:pt x="321733" y="1845733"/>
                </a:cubicBezTo>
                <a:cubicBezTo>
                  <a:pt x="338044" y="1838484"/>
                  <a:pt x="355600" y="1834444"/>
                  <a:pt x="372533" y="1828800"/>
                </a:cubicBezTo>
                <a:lnTo>
                  <a:pt x="397933" y="1820333"/>
                </a:lnTo>
                <a:cubicBezTo>
                  <a:pt x="427488" y="1790779"/>
                  <a:pt x="407295" y="1805923"/>
                  <a:pt x="465667" y="1786466"/>
                </a:cubicBezTo>
                <a:lnTo>
                  <a:pt x="491067" y="1778000"/>
                </a:lnTo>
                <a:cubicBezTo>
                  <a:pt x="513642" y="1770475"/>
                  <a:pt x="529412" y="1766548"/>
                  <a:pt x="550333" y="1752600"/>
                </a:cubicBezTo>
                <a:cubicBezTo>
                  <a:pt x="556975" y="1748172"/>
                  <a:pt x="561622" y="1741311"/>
                  <a:pt x="567267" y="1735666"/>
                </a:cubicBezTo>
                <a:cubicBezTo>
                  <a:pt x="572911" y="1718733"/>
                  <a:pt x="588529" y="1702182"/>
                  <a:pt x="584200" y="1684866"/>
                </a:cubicBezTo>
                <a:cubicBezTo>
                  <a:pt x="582620" y="1678545"/>
                  <a:pt x="572470" y="1634272"/>
                  <a:pt x="567267" y="1625600"/>
                </a:cubicBezTo>
                <a:cubicBezTo>
                  <a:pt x="563160" y="1618755"/>
                  <a:pt x="556567" y="1613653"/>
                  <a:pt x="550333" y="1608666"/>
                </a:cubicBezTo>
                <a:cubicBezTo>
                  <a:pt x="542387" y="1602309"/>
                  <a:pt x="534034" y="1596284"/>
                  <a:pt x="524933" y="1591733"/>
                </a:cubicBezTo>
                <a:cubicBezTo>
                  <a:pt x="500091" y="1579312"/>
                  <a:pt x="464789" y="1579258"/>
                  <a:pt x="440267" y="1574800"/>
                </a:cubicBezTo>
                <a:cubicBezTo>
                  <a:pt x="428818" y="1572718"/>
                  <a:pt x="417759" y="1568857"/>
                  <a:pt x="406400" y="1566333"/>
                </a:cubicBezTo>
                <a:cubicBezTo>
                  <a:pt x="392352" y="1563211"/>
                  <a:pt x="378028" y="1561356"/>
                  <a:pt x="364067" y="1557866"/>
                </a:cubicBezTo>
                <a:cubicBezTo>
                  <a:pt x="299520" y="1541730"/>
                  <a:pt x="383973" y="1556768"/>
                  <a:pt x="304800" y="1540933"/>
                </a:cubicBezTo>
                <a:cubicBezTo>
                  <a:pt x="212912" y="1522555"/>
                  <a:pt x="293378" y="1542158"/>
                  <a:pt x="211667" y="1524000"/>
                </a:cubicBezTo>
                <a:cubicBezTo>
                  <a:pt x="201900" y="1521830"/>
                  <a:pt x="163715" y="1512723"/>
                  <a:pt x="152400" y="1507066"/>
                </a:cubicBezTo>
                <a:cubicBezTo>
                  <a:pt x="143299" y="1502515"/>
                  <a:pt x="135467" y="1495777"/>
                  <a:pt x="127000" y="1490133"/>
                </a:cubicBezTo>
                <a:cubicBezTo>
                  <a:pt x="124178" y="1481666"/>
                  <a:pt x="122867" y="1472535"/>
                  <a:pt x="118533" y="1464733"/>
                </a:cubicBezTo>
                <a:cubicBezTo>
                  <a:pt x="108650" y="1446943"/>
                  <a:pt x="91103" y="1433240"/>
                  <a:pt x="84667" y="1413933"/>
                </a:cubicBezTo>
                <a:lnTo>
                  <a:pt x="67733" y="1363133"/>
                </a:lnTo>
                <a:cubicBezTo>
                  <a:pt x="62089" y="1295400"/>
                  <a:pt x="88501" y="1216486"/>
                  <a:pt x="50800" y="1159933"/>
                </a:cubicBezTo>
                <a:cubicBezTo>
                  <a:pt x="45156" y="1151466"/>
                  <a:pt x="38418" y="1143634"/>
                  <a:pt x="33867" y="1134533"/>
                </a:cubicBezTo>
                <a:cubicBezTo>
                  <a:pt x="29876" y="1126551"/>
                  <a:pt x="28222" y="1117600"/>
                  <a:pt x="25400" y="1109133"/>
                </a:cubicBezTo>
                <a:cubicBezTo>
                  <a:pt x="19756" y="1061155"/>
                  <a:pt x="15299" y="1013023"/>
                  <a:pt x="8467" y="965200"/>
                </a:cubicBezTo>
                <a:cubicBezTo>
                  <a:pt x="6821" y="953680"/>
                  <a:pt x="0" y="942969"/>
                  <a:pt x="0" y="931333"/>
                </a:cubicBezTo>
                <a:cubicBezTo>
                  <a:pt x="0" y="863541"/>
                  <a:pt x="6316" y="795891"/>
                  <a:pt x="8467" y="728133"/>
                </a:cubicBezTo>
                <a:cubicBezTo>
                  <a:pt x="11960" y="618086"/>
                  <a:pt x="12781" y="507958"/>
                  <a:pt x="16933" y="397933"/>
                </a:cubicBezTo>
                <a:cubicBezTo>
                  <a:pt x="18427" y="358349"/>
                  <a:pt x="21814" y="318849"/>
                  <a:pt x="25400" y="279400"/>
                </a:cubicBezTo>
                <a:cubicBezTo>
                  <a:pt x="31384" y="213582"/>
                  <a:pt x="28080" y="229027"/>
                  <a:pt x="42333" y="186266"/>
                </a:cubicBezTo>
                <a:cubicBezTo>
                  <a:pt x="33585" y="11296"/>
                  <a:pt x="33867" y="73448"/>
                  <a:pt x="33867" y="0"/>
                </a:cubicBezTo>
              </a:path>
            </a:pathLst>
          </a:custGeom>
          <a:ln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 rot="5400000" flipH="1" flipV="1">
            <a:off x="2980267" y="2463800"/>
            <a:ext cx="3234266" cy="158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Freeform 11"/>
          <p:cNvSpPr/>
          <p:nvPr/>
        </p:nvSpPr>
        <p:spPr>
          <a:xfrm>
            <a:off x="4574355" y="2607733"/>
            <a:ext cx="1386229" cy="1473200"/>
          </a:xfrm>
          <a:custGeom>
            <a:avLst/>
            <a:gdLst>
              <a:gd name="connsiteX0" fmla="*/ 1166045 w 1386229"/>
              <a:gd name="connsiteY0" fmla="*/ 1473200 h 1473200"/>
              <a:gd name="connsiteX1" fmla="*/ 1149112 w 1386229"/>
              <a:gd name="connsiteY1" fmla="*/ 1447800 h 1473200"/>
              <a:gd name="connsiteX2" fmla="*/ 1106778 w 1386229"/>
              <a:gd name="connsiteY2" fmla="*/ 1413934 h 1473200"/>
              <a:gd name="connsiteX3" fmla="*/ 1089845 w 1386229"/>
              <a:gd name="connsiteY3" fmla="*/ 1363134 h 1473200"/>
              <a:gd name="connsiteX4" fmla="*/ 1106778 w 1386229"/>
              <a:gd name="connsiteY4" fmla="*/ 1261534 h 1473200"/>
              <a:gd name="connsiteX5" fmla="*/ 1123712 w 1386229"/>
              <a:gd name="connsiteY5" fmla="*/ 1210734 h 1473200"/>
              <a:gd name="connsiteX6" fmla="*/ 1140645 w 1386229"/>
              <a:gd name="connsiteY6" fmla="*/ 1185334 h 1473200"/>
              <a:gd name="connsiteX7" fmla="*/ 1166045 w 1386229"/>
              <a:gd name="connsiteY7" fmla="*/ 1143000 h 1473200"/>
              <a:gd name="connsiteX8" fmla="*/ 1199912 w 1386229"/>
              <a:gd name="connsiteY8" fmla="*/ 1075267 h 1473200"/>
              <a:gd name="connsiteX9" fmla="*/ 1208378 w 1386229"/>
              <a:gd name="connsiteY9" fmla="*/ 1049867 h 1473200"/>
              <a:gd name="connsiteX10" fmla="*/ 1225312 w 1386229"/>
              <a:gd name="connsiteY10" fmla="*/ 1024467 h 1473200"/>
              <a:gd name="connsiteX11" fmla="*/ 1233778 w 1386229"/>
              <a:gd name="connsiteY11" fmla="*/ 990600 h 1473200"/>
              <a:gd name="connsiteX12" fmla="*/ 1250712 w 1386229"/>
              <a:gd name="connsiteY12" fmla="*/ 939800 h 1473200"/>
              <a:gd name="connsiteX13" fmla="*/ 1259178 w 1386229"/>
              <a:gd name="connsiteY13" fmla="*/ 914400 h 1473200"/>
              <a:gd name="connsiteX14" fmla="*/ 1276112 w 1386229"/>
              <a:gd name="connsiteY14" fmla="*/ 897467 h 1473200"/>
              <a:gd name="connsiteX15" fmla="*/ 1293045 w 1386229"/>
              <a:gd name="connsiteY15" fmla="*/ 838200 h 1473200"/>
              <a:gd name="connsiteX16" fmla="*/ 1309978 w 1386229"/>
              <a:gd name="connsiteY16" fmla="*/ 778934 h 1473200"/>
              <a:gd name="connsiteX17" fmla="*/ 1326912 w 1386229"/>
              <a:gd name="connsiteY17" fmla="*/ 702734 h 1473200"/>
              <a:gd name="connsiteX18" fmla="*/ 1343845 w 1386229"/>
              <a:gd name="connsiteY18" fmla="*/ 651934 h 1473200"/>
              <a:gd name="connsiteX19" fmla="*/ 1360778 w 1386229"/>
              <a:gd name="connsiteY19" fmla="*/ 635000 h 1473200"/>
              <a:gd name="connsiteX20" fmla="*/ 1377712 w 1386229"/>
              <a:gd name="connsiteY20" fmla="*/ 584200 h 1473200"/>
              <a:gd name="connsiteX21" fmla="*/ 1386178 w 1386229"/>
              <a:gd name="connsiteY21" fmla="*/ 558800 h 1473200"/>
              <a:gd name="connsiteX22" fmla="*/ 1377712 w 1386229"/>
              <a:gd name="connsiteY22" fmla="*/ 508000 h 1473200"/>
              <a:gd name="connsiteX23" fmla="*/ 1352312 w 1386229"/>
              <a:gd name="connsiteY23" fmla="*/ 499534 h 1473200"/>
              <a:gd name="connsiteX24" fmla="*/ 1276112 w 1386229"/>
              <a:gd name="connsiteY24" fmla="*/ 491067 h 1473200"/>
              <a:gd name="connsiteX25" fmla="*/ 962845 w 1386229"/>
              <a:gd name="connsiteY25" fmla="*/ 474134 h 1473200"/>
              <a:gd name="connsiteX26" fmla="*/ 141578 w 1386229"/>
              <a:gd name="connsiteY26" fmla="*/ 465667 h 1473200"/>
              <a:gd name="connsiteX27" fmla="*/ 48445 w 1386229"/>
              <a:gd name="connsiteY27" fmla="*/ 440267 h 1473200"/>
              <a:gd name="connsiteX28" fmla="*/ 23045 w 1386229"/>
              <a:gd name="connsiteY28" fmla="*/ 431800 h 1473200"/>
              <a:gd name="connsiteX29" fmla="*/ 23045 w 1386229"/>
              <a:gd name="connsiteY29" fmla="*/ 287867 h 1473200"/>
              <a:gd name="connsiteX30" fmla="*/ 14578 w 1386229"/>
              <a:gd name="connsiteY30" fmla="*/ 135467 h 1473200"/>
              <a:gd name="connsiteX31" fmla="*/ 14578 w 1386229"/>
              <a:gd name="connsiteY31" fmla="*/ 0 h 1473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386229" h="1473200">
                <a:moveTo>
                  <a:pt x="1166045" y="1473200"/>
                </a:moveTo>
                <a:cubicBezTo>
                  <a:pt x="1160401" y="1464733"/>
                  <a:pt x="1155469" y="1455746"/>
                  <a:pt x="1149112" y="1447800"/>
                </a:cubicBezTo>
                <a:cubicBezTo>
                  <a:pt x="1135325" y="1430567"/>
                  <a:pt x="1125635" y="1426505"/>
                  <a:pt x="1106778" y="1413934"/>
                </a:cubicBezTo>
                <a:cubicBezTo>
                  <a:pt x="1101134" y="1397001"/>
                  <a:pt x="1087631" y="1380845"/>
                  <a:pt x="1089845" y="1363134"/>
                </a:cubicBezTo>
                <a:cubicBezTo>
                  <a:pt x="1095847" y="1315119"/>
                  <a:pt x="1094792" y="1301486"/>
                  <a:pt x="1106778" y="1261534"/>
                </a:cubicBezTo>
                <a:cubicBezTo>
                  <a:pt x="1111907" y="1244437"/>
                  <a:pt x="1113811" y="1225586"/>
                  <a:pt x="1123712" y="1210734"/>
                </a:cubicBezTo>
                <a:cubicBezTo>
                  <a:pt x="1129356" y="1202267"/>
                  <a:pt x="1136094" y="1194435"/>
                  <a:pt x="1140645" y="1185334"/>
                </a:cubicBezTo>
                <a:cubicBezTo>
                  <a:pt x="1162627" y="1141370"/>
                  <a:pt x="1132971" y="1176076"/>
                  <a:pt x="1166045" y="1143000"/>
                </a:cubicBezTo>
                <a:cubicBezTo>
                  <a:pt x="1185502" y="1084627"/>
                  <a:pt x="1170356" y="1104821"/>
                  <a:pt x="1199912" y="1075267"/>
                </a:cubicBezTo>
                <a:cubicBezTo>
                  <a:pt x="1202734" y="1066800"/>
                  <a:pt x="1204387" y="1057849"/>
                  <a:pt x="1208378" y="1049867"/>
                </a:cubicBezTo>
                <a:cubicBezTo>
                  <a:pt x="1212929" y="1040765"/>
                  <a:pt x="1221304" y="1033820"/>
                  <a:pt x="1225312" y="1024467"/>
                </a:cubicBezTo>
                <a:cubicBezTo>
                  <a:pt x="1229896" y="1013771"/>
                  <a:pt x="1230434" y="1001746"/>
                  <a:pt x="1233778" y="990600"/>
                </a:cubicBezTo>
                <a:cubicBezTo>
                  <a:pt x="1238907" y="973503"/>
                  <a:pt x="1245068" y="956733"/>
                  <a:pt x="1250712" y="939800"/>
                </a:cubicBezTo>
                <a:cubicBezTo>
                  <a:pt x="1253534" y="931333"/>
                  <a:pt x="1252867" y="920710"/>
                  <a:pt x="1259178" y="914400"/>
                </a:cubicBezTo>
                <a:lnTo>
                  <a:pt x="1276112" y="897467"/>
                </a:lnTo>
                <a:cubicBezTo>
                  <a:pt x="1296417" y="836547"/>
                  <a:pt x="1271774" y="912645"/>
                  <a:pt x="1293045" y="838200"/>
                </a:cubicBezTo>
                <a:cubicBezTo>
                  <a:pt x="1307189" y="788697"/>
                  <a:pt x="1296743" y="838492"/>
                  <a:pt x="1309978" y="778934"/>
                </a:cubicBezTo>
                <a:cubicBezTo>
                  <a:pt x="1316885" y="747854"/>
                  <a:pt x="1318062" y="732235"/>
                  <a:pt x="1326912" y="702734"/>
                </a:cubicBezTo>
                <a:cubicBezTo>
                  <a:pt x="1332041" y="685638"/>
                  <a:pt x="1331224" y="664556"/>
                  <a:pt x="1343845" y="651934"/>
                </a:cubicBezTo>
                <a:lnTo>
                  <a:pt x="1360778" y="635000"/>
                </a:lnTo>
                <a:lnTo>
                  <a:pt x="1377712" y="584200"/>
                </a:lnTo>
                <a:lnTo>
                  <a:pt x="1386178" y="558800"/>
                </a:lnTo>
                <a:cubicBezTo>
                  <a:pt x="1383356" y="541867"/>
                  <a:pt x="1386229" y="522905"/>
                  <a:pt x="1377712" y="508000"/>
                </a:cubicBezTo>
                <a:cubicBezTo>
                  <a:pt x="1373284" y="500251"/>
                  <a:pt x="1361115" y="501001"/>
                  <a:pt x="1352312" y="499534"/>
                </a:cubicBezTo>
                <a:cubicBezTo>
                  <a:pt x="1327103" y="495333"/>
                  <a:pt x="1301553" y="493490"/>
                  <a:pt x="1276112" y="491067"/>
                </a:cubicBezTo>
                <a:cubicBezTo>
                  <a:pt x="1165497" y="480532"/>
                  <a:pt x="1080990" y="476071"/>
                  <a:pt x="962845" y="474134"/>
                </a:cubicBezTo>
                <a:lnTo>
                  <a:pt x="141578" y="465667"/>
                </a:lnTo>
                <a:cubicBezTo>
                  <a:pt x="81745" y="453700"/>
                  <a:pt x="112894" y="461750"/>
                  <a:pt x="48445" y="440267"/>
                </a:cubicBezTo>
                <a:lnTo>
                  <a:pt x="23045" y="431800"/>
                </a:lnTo>
                <a:cubicBezTo>
                  <a:pt x="0" y="362669"/>
                  <a:pt x="23045" y="442610"/>
                  <a:pt x="23045" y="287867"/>
                </a:cubicBezTo>
                <a:cubicBezTo>
                  <a:pt x="23045" y="236989"/>
                  <a:pt x="16074" y="186323"/>
                  <a:pt x="14578" y="135467"/>
                </a:cubicBezTo>
                <a:cubicBezTo>
                  <a:pt x="13250" y="90331"/>
                  <a:pt x="14578" y="45156"/>
                  <a:pt x="14578" y="0"/>
                </a:cubicBezTo>
              </a:path>
            </a:pathLst>
          </a:custGeom>
          <a:ln>
            <a:solidFill>
              <a:srgbClr val="0000F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4927600" y="4082534"/>
            <a:ext cx="3936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α</a:t>
            </a:r>
            <a:r>
              <a:rPr lang="en-US" baseline="-25000" dirty="0" smtClean="0">
                <a:solidFill>
                  <a:srgbClr val="FF0000"/>
                </a:solidFill>
              </a:rPr>
              <a:t>0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4" name="Freeform 13"/>
          <p:cNvSpPr/>
          <p:nvPr/>
        </p:nvSpPr>
        <p:spPr>
          <a:xfrm>
            <a:off x="4614333" y="3098336"/>
            <a:ext cx="254000" cy="974131"/>
          </a:xfrm>
          <a:custGeom>
            <a:avLst/>
            <a:gdLst>
              <a:gd name="connsiteX0" fmla="*/ 254000 w 254000"/>
              <a:gd name="connsiteY0" fmla="*/ 974131 h 974131"/>
              <a:gd name="connsiteX1" fmla="*/ 220134 w 254000"/>
              <a:gd name="connsiteY1" fmla="*/ 906397 h 974131"/>
              <a:gd name="connsiteX2" fmla="*/ 220134 w 254000"/>
              <a:gd name="connsiteY2" fmla="*/ 855597 h 974131"/>
              <a:gd name="connsiteX3" fmla="*/ 228600 w 254000"/>
              <a:gd name="connsiteY3" fmla="*/ 753997 h 974131"/>
              <a:gd name="connsiteX4" fmla="*/ 220134 w 254000"/>
              <a:gd name="connsiteY4" fmla="*/ 508464 h 974131"/>
              <a:gd name="connsiteX5" fmla="*/ 228600 w 254000"/>
              <a:gd name="connsiteY5" fmla="*/ 271397 h 974131"/>
              <a:gd name="connsiteX6" fmla="*/ 245534 w 254000"/>
              <a:gd name="connsiteY6" fmla="*/ 220597 h 974131"/>
              <a:gd name="connsiteX7" fmla="*/ 237067 w 254000"/>
              <a:gd name="connsiteY7" fmla="*/ 161331 h 974131"/>
              <a:gd name="connsiteX8" fmla="*/ 220134 w 254000"/>
              <a:gd name="connsiteY8" fmla="*/ 102064 h 974131"/>
              <a:gd name="connsiteX9" fmla="*/ 211667 w 254000"/>
              <a:gd name="connsiteY9" fmla="*/ 34331 h 974131"/>
              <a:gd name="connsiteX10" fmla="*/ 160867 w 254000"/>
              <a:gd name="connsiteY10" fmla="*/ 17397 h 974131"/>
              <a:gd name="connsiteX11" fmla="*/ 59267 w 254000"/>
              <a:gd name="connsiteY11" fmla="*/ 8931 h 974131"/>
              <a:gd name="connsiteX12" fmla="*/ 0 w 254000"/>
              <a:gd name="connsiteY12" fmla="*/ 464 h 974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54000" h="974131">
                <a:moveTo>
                  <a:pt x="254000" y="974131"/>
                </a:moveTo>
                <a:cubicBezTo>
                  <a:pt x="234543" y="915758"/>
                  <a:pt x="249688" y="935953"/>
                  <a:pt x="220134" y="906397"/>
                </a:cubicBezTo>
                <a:cubicBezTo>
                  <a:pt x="204006" y="858015"/>
                  <a:pt x="213683" y="903979"/>
                  <a:pt x="220134" y="855597"/>
                </a:cubicBezTo>
                <a:cubicBezTo>
                  <a:pt x="224625" y="821911"/>
                  <a:pt x="225778" y="787864"/>
                  <a:pt x="228600" y="753997"/>
                </a:cubicBezTo>
                <a:cubicBezTo>
                  <a:pt x="225778" y="672153"/>
                  <a:pt x="220134" y="590357"/>
                  <a:pt x="220134" y="508464"/>
                </a:cubicBezTo>
                <a:cubicBezTo>
                  <a:pt x="220134" y="429391"/>
                  <a:pt x="221650" y="350164"/>
                  <a:pt x="228600" y="271397"/>
                </a:cubicBezTo>
                <a:cubicBezTo>
                  <a:pt x="230169" y="253617"/>
                  <a:pt x="245534" y="220597"/>
                  <a:pt x="245534" y="220597"/>
                </a:cubicBezTo>
                <a:cubicBezTo>
                  <a:pt x="242712" y="200842"/>
                  <a:pt x="240637" y="180965"/>
                  <a:pt x="237067" y="161331"/>
                </a:cubicBezTo>
                <a:cubicBezTo>
                  <a:pt x="232815" y="137946"/>
                  <a:pt x="227387" y="123824"/>
                  <a:pt x="220134" y="102064"/>
                </a:cubicBezTo>
                <a:cubicBezTo>
                  <a:pt x="217312" y="79486"/>
                  <a:pt x="224715" y="52971"/>
                  <a:pt x="211667" y="34331"/>
                </a:cubicBezTo>
                <a:cubicBezTo>
                  <a:pt x="201431" y="19708"/>
                  <a:pt x="178655" y="18879"/>
                  <a:pt x="160867" y="17397"/>
                </a:cubicBezTo>
                <a:lnTo>
                  <a:pt x="59267" y="8931"/>
                </a:lnTo>
                <a:cubicBezTo>
                  <a:pt x="5683" y="0"/>
                  <a:pt x="25634" y="464"/>
                  <a:pt x="0" y="464"/>
                </a:cubicBezTo>
              </a:path>
            </a:pathLst>
          </a:custGeom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4266277" y="4099467"/>
            <a:ext cx="80708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rgbClr val="FF8000"/>
                </a:solidFill>
              </a:rPr>
              <a:t>PM</a:t>
            </a:r>
            <a:r>
              <a:rPr lang="en-US" sz="2000" baseline="-25000" dirty="0" smtClean="0">
                <a:solidFill>
                  <a:srgbClr val="FF8000"/>
                </a:solidFill>
              </a:rPr>
              <a:t>2.5</a:t>
            </a:r>
            <a:endParaRPr lang="en-US" sz="2000" dirty="0">
              <a:solidFill>
                <a:srgbClr val="FF8000"/>
              </a:solidFill>
            </a:endParaRPr>
          </a:p>
        </p:txBody>
      </p:sp>
      <p:sp>
        <p:nvSpPr>
          <p:cNvPr id="16" name="Freeform 15"/>
          <p:cNvSpPr/>
          <p:nvPr/>
        </p:nvSpPr>
        <p:spPr>
          <a:xfrm>
            <a:off x="4561795" y="2184400"/>
            <a:ext cx="121206" cy="922867"/>
          </a:xfrm>
          <a:custGeom>
            <a:avLst/>
            <a:gdLst>
              <a:gd name="connsiteX0" fmla="*/ 44072 w 121206"/>
              <a:gd name="connsiteY0" fmla="*/ 922867 h 922867"/>
              <a:gd name="connsiteX1" fmla="*/ 44072 w 121206"/>
              <a:gd name="connsiteY1" fmla="*/ 550333 h 922867"/>
              <a:gd name="connsiteX2" fmla="*/ 61005 w 121206"/>
              <a:gd name="connsiteY2" fmla="*/ 524933 h 922867"/>
              <a:gd name="connsiteX3" fmla="*/ 69472 w 121206"/>
              <a:gd name="connsiteY3" fmla="*/ 499533 h 922867"/>
              <a:gd name="connsiteX4" fmla="*/ 103338 w 121206"/>
              <a:gd name="connsiteY4" fmla="*/ 448733 h 922867"/>
              <a:gd name="connsiteX5" fmla="*/ 103338 w 121206"/>
              <a:gd name="connsiteY5" fmla="*/ 203200 h 922867"/>
              <a:gd name="connsiteX6" fmla="*/ 94872 w 121206"/>
              <a:gd name="connsiteY6" fmla="*/ 177800 h 922867"/>
              <a:gd name="connsiteX7" fmla="*/ 61005 w 121206"/>
              <a:gd name="connsiteY7" fmla="*/ 143933 h 922867"/>
              <a:gd name="connsiteX8" fmla="*/ 35605 w 121206"/>
              <a:gd name="connsiteY8" fmla="*/ 59267 h 922867"/>
              <a:gd name="connsiteX9" fmla="*/ 35605 w 121206"/>
              <a:gd name="connsiteY9" fmla="*/ 0 h 9228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1206" h="922867">
                <a:moveTo>
                  <a:pt x="44072" y="922867"/>
                </a:moveTo>
                <a:cubicBezTo>
                  <a:pt x="0" y="790656"/>
                  <a:pt x="22443" y="867558"/>
                  <a:pt x="44072" y="550333"/>
                </a:cubicBezTo>
                <a:cubicBezTo>
                  <a:pt x="44764" y="540181"/>
                  <a:pt x="56454" y="534034"/>
                  <a:pt x="61005" y="524933"/>
                </a:cubicBezTo>
                <a:cubicBezTo>
                  <a:pt x="64996" y="516951"/>
                  <a:pt x="65138" y="507335"/>
                  <a:pt x="69472" y="499533"/>
                </a:cubicBezTo>
                <a:cubicBezTo>
                  <a:pt x="79355" y="481743"/>
                  <a:pt x="103338" y="448733"/>
                  <a:pt x="103338" y="448733"/>
                </a:cubicBezTo>
                <a:cubicBezTo>
                  <a:pt x="121206" y="341530"/>
                  <a:pt x="117399" y="385996"/>
                  <a:pt x="103338" y="203200"/>
                </a:cubicBezTo>
                <a:cubicBezTo>
                  <a:pt x="102654" y="194302"/>
                  <a:pt x="100059" y="185062"/>
                  <a:pt x="94872" y="177800"/>
                </a:cubicBezTo>
                <a:cubicBezTo>
                  <a:pt x="85593" y="164809"/>
                  <a:pt x="61005" y="143933"/>
                  <a:pt x="61005" y="143933"/>
                </a:cubicBezTo>
                <a:cubicBezTo>
                  <a:pt x="57568" y="133623"/>
                  <a:pt x="37204" y="76857"/>
                  <a:pt x="35605" y="59267"/>
                </a:cubicBezTo>
                <a:cubicBezTo>
                  <a:pt x="33816" y="39592"/>
                  <a:pt x="35605" y="19756"/>
                  <a:pt x="35605" y="0"/>
                </a:cubicBezTo>
              </a:path>
            </a:pathLst>
          </a:custGeom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5506764" y="4116401"/>
            <a:ext cx="555110" cy="40011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rgbClr val="0000FF"/>
                </a:solidFill>
              </a:rPr>
              <a:t>RH</a:t>
            </a:r>
            <a:endParaRPr lang="en-US" sz="2000" dirty="0">
              <a:solidFill>
                <a:srgbClr val="0000FF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81000" y="5715000"/>
            <a:ext cx="90078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PM is well mixed; extinction (α) varies with RH</a:t>
            </a:r>
            <a:r>
              <a:rPr lang="en-US" sz="2000" dirty="0"/>
              <a:t> </a:t>
            </a:r>
            <a:r>
              <a:rPr lang="en-US" sz="2000" dirty="0" smtClean="0"/>
              <a:t>and height</a:t>
            </a:r>
            <a:r>
              <a:rPr lang="en-US" sz="2000" dirty="0"/>
              <a:t>;</a:t>
            </a:r>
            <a:r>
              <a:rPr lang="en-US" sz="2000" dirty="0" smtClean="0"/>
              <a:t> clouds at LCL</a:t>
            </a:r>
            <a:endParaRPr lang="en-US" sz="2000" dirty="0">
              <a:solidFill>
                <a:srgbClr val="FF0000"/>
              </a:solidFill>
            </a:endParaRPr>
          </a:p>
        </p:txBody>
      </p:sp>
      <p:grpSp>
        <p:nvGrpSpPr>
          <p:cNvPr id="4" name="Group 21"/>
          <p:cNvGrpSpPr/>
          <p:nvPr/>
        </p:nvGrpSpPr>
        <p:grpSpPr>
          <a:xfrm>
            <a:off x="5089808" y="2756467"/>
            <a:ext cx="537701" cy="1334533"/>
            <a:chOff x="4969063" y="2737935"/>
            <a:chExt cx="537701" cy="1334533"/>
          </a:xfrm>
        </p:grpSpPr>
        <p:cxnSp>
          <p:nvCxnSpPr>
            <p:cNvPr id="20" name="Straight Connector 19"/>
            <p:cNvCxnSpPr/>
            <p:nvPr/>
          </p:nvCxnSpPr>
          <p:spPr>
            <a:xfrm rot="5400000">
              <a:off x="4669367" y="3585634"/>
              <a:ext cx="965200" cy="8467"/>
            </a:xfrm>
            <a:prstGeom prst="line">
              <a:avLst/>
            </a:prstGeom>
            <a:ln>
              <a:solidFill>
                <a:srgbClr val="FF0000"/>
              </a:solidFill>
              <a:prstDash val="sysDash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TextBox 20"/>
            <p:cNvSpPr txBox="1"/>
            <p:nvPr/>
          </p:nvSpPr>
          <p:spPr>
            <a:xfrm>
              <a:off x="4969063" y="2737935"/>
              <a:ext cx="53770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 err="1" smtClean="0">
                  <a:solidFill>
                    <a:srgbClr val="FF0000"/>
                  </a:solidFill>
                </a:rPr>
                <a:t>α</a:t>
              </a:r>
              <a:r>
                <a:rPr lang="en-US" baseline="-25000" dirty="0" err="1" smtClean="0">
                  <a:solidFill>
                    <a:srgbClr val="FF0000"/>
                  </a:solidFill>
                </a:rPr>
                <a:t>d</a:t>
              </a:r>
              <a:endParaRPr lang="en-US" dirty="0">
                <a:solidFill>
                  <a:srgbClr val="FF0000"/>
                </a:solidFill>
              </a:endParaRPr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2743200" y="6172200"/>
            <a:ext cx="431732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/>
              <a:t>PM</a:t>
            </a:r>
            <a:r>
              <a:rPr lang="en-US" sz="2000" baseline="-25000" dirty="0" smtClean="0"/>
              <a:t>2.5 </a:t>
            </a:r>
            <a:r>
              <a:rPr lang="en-US" sz="2000" dirty="0" smtClean="0"/>
              <a:t>= AOD / [f</a:t>
            </a:r>
            <a:r>
              <a:rPr lang="en-US" sz="2000" dirty="0"/>
              <a:t>(RH) </a:t>
            </a:r>
            <a:r>
              <a:rPr lang="en-US" sz="2000" dirty="0">
                <a:latin typeface="Wingdings"/>
                <a:ea typeface="Wingdings"/>
                <a:cs typeface="Wingdings"/>
              </a:rPr>
              <a:t></a:t>
            </a:r>
            <a:r>
              <a:rPr lang="en-US" sz="2000" dirty="0"/>
              <a:t> SEC </a:t>
            </a:r>
            <a:r>
              <a:rPr lang="en-US" sz="2000" dirty="0">
                <a:latin typeface="Wingdings"/>
                <a:ea typeface="Wingdings"/>
                <a:cs typeface="Wingdings"/>
              </a:rPr>
              <a:t></a:t>
            </a:r>
            <a:r>
              <a:rPr lang="en-US" sz="2000" dirty="0">
                <a:latin typeface="Arial"/>
                <a:ea typeface="Wingdings"/>
                <a:cs typeface="Arial"/>
              </a:rPr>
              <a:t> </a:t>
            </a:r>
            <a:r>
              <a:rPr lang="en-US" sz="2000" dirty="0" smtClean="0">
                <a:latin typeface="Arial"/>
                <a:ea typeface="Wingdings"/>
                <a:cs typeface="Arial"/>
              </a:rPr>
              <a:t>PBLH]</a:t>
            </a:r>
            <a:endParaRPr lang="en-US" sz="2000" baseline="-25000" dirty="0"/>
          </a:p>
          <a:p>
            <a:r>
              <a:rPr lang="en-US" sz="2000" dirty="0" smtClean="0"/>
              <a:t> </a:t>
            </a:r>
            <a:endParaRPr lang="en-US" sz="2000" baseline="-25000" dirty="0"/>
          </a:p>
        </p:txBody>
      </p:sp>
      <p:sp>
        <p:nvSpPr>
          <p:cNvPr id="22" name="Cloud 21"/>
          <p:cNvSpPr/>
          <p:nvPr/>
        </p:nvSpPr>
        <p:spPr>
          <a:xfrm>
            <a:off x="3581400" y="2743200"/>
            <a:ext cx="606365" cy="117493"/>
          </a:xfrm>
          <a:prstGeom prst="clou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Cloud 24"/>
          <p:cNvSpPr/>
          <p:nvPr/>
        </p:nvSpPr>
        <p:spPr>
          <a:xfrm>
            <a:off x="7391400" y="2514600"/>
            <a:ext cx="606365" cy="117493"/>
          </a:xfrm>
          <a:prstGeom prst="clou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Cloud 25"/>
          <p:cNvSpPr/>
          <p:nvPr/>
        </p:nvSpPr>
        <p:spPr>
          <a:xfrm>
            <a:off x="6172200" y="2667000"/>
            <a:ext cx="606365" cy="117493"/>
          </a:xfrm>
          <a:prstGeom prst="clou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Cloud 26"/>
          <p:cNvSpPr/>
          <p:nvPr/>
        </p:nvSpPr>
        <p:spPr>
          <a:xfrm>
            <a:off x="2362200" y="3505200"/>
            <a:ext cx="606365" cy="117493"/>
          </a:xfrm>
          <a:prstGeom prst="clou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Cloud 27"/>
          <p:cNvSpPr/>
          <p:nvPr/>
        </p:nvSpPr>
        <p:spPr>
          <a:xfrm>
            <a:off x="2362200" y="4572000"/>
            <a:ext cx="606365" cy="117493"/>
          </a:xfrm>
          <a:prstGeom prst="clou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Cloud 28"/>
          <p:cNvSpPr/>
          <p:nvPr/>
        </p:nvSpPr>
        <p:spPr>
          <a:xfrm>
            <a:off x="2438400" y="2514600"/>
            <a:ext cx="606365" cy="117493"/>
          </a:xfrm>
          <a:prstGeom prst="clou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1" name="Group 30"/>
          <p:cNvGrpSpPr/>
          <p:nvPr/>
        </p:nvGrpSpPr>
        <p:grpSpPr>
          <a:xfrm>
            <a:off x="4419600" y="4191000"/>
            <a:ext cx="4139520" cy="2438400"/>
            <a:chOff x="4572000" y="4191000"/>
            <a:chExt cx="4139520" cy="2438400"/>
          </a:xfrm>
        </p:grpSpPr>
        <p:cxnSp>
          <p:nvCxnSpPr>
            <p:cNvPr id="10" name="Straight Connector 9"/>
            <p:cNvCxnSpPr/>
            <p:nvPr/>
          </p:nvCxnSpPr>
          <p:spPr>
            <a:xfrm flipH="1">
              <a:off x="6400800" y="4648200"/>
              <a:ext cx="762000" cy="1524000"/>
            </a:xfrm>
            <a:prstGeom prst="line">
              <a:avLst/>
            </a:prstGeom>
            <a:ln w="38100" cmpd="sng"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Rectangle 10"/>
            <p:cNvSpPr/>
            <p:nvPr/>
          </p:nvSpPr>
          <p:spPr>
            <a:xfrm>
              <a:off x="4572000" y="6172200"/>
              <a:ext cx="2590800" cy="457200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6629400" y="4191000"/>
              <a:ext cx="2082120" cy="461665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US" b="1" dirty="0" smtClean="0">
                  <a:solidFill>
                    <a:srgbClr val="FF0000"/>
                  </a:solidFill>
                </a:rPr>
                <a:t>WRF-CHEM?</a:t>
              </a:r>
              <a:endParaRPr lang="en-US" b="1" dirty="0">
                <a:solidFill>
                  <a:srgbClr val="FF0000"/>
                </a:solidFill>
              </a:endParaRPr>
            </a:p>
          </p:txBody>
        </p:sp>
      </p:grpSp>
      <p:sp>
        <p:nvSpPr>
          <p:cNvPr id="32" name="Title 1"/>
          <p:cNvSpPr txBox="1">
            <a:spLocks/>
          </p:cNvSpPr>
          <p:nvPr/>
        </p:nvSpPr>
        <p:spPr bwMode="auto">
          <a:xfrm>
            <a:off x="1371600" y="-152400"/>
            <a:ext cx="82296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ＭＳ Ｐゴシック" charset="-128"/>
                <a:cs typeface="ＭＳ Ｐゴシック" charset="-128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ＭＳ Ｐゴシック" charset="-128"/>
                <a:cs typeface="ＭＳ Ｐゴシック" charset="-128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ＭＳ Ｐゴシック" charset="-128"/>
                <a:cs typeface="ＭＳ Ｐゴシック" charset="-128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ＭＳ Ｐゴシック" charset="-128"/>
                <a:cs typeface="ＭＳ Ｐゴシック" charset="-128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ＭＳ Ｐゴシック" charset="-128"/>
                <a:cs typeface="ＭＳ Ｐゴシック" charset="-128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3600" dirty="0" smtClean="0"/>
              <a:t>2009 Paradigm</a:t>
            </a:r>
            <a:endParaRPr lang="en-US" sz="3600" dirty="0"/>
          </a:p>
        </p:txBody>
      </p:sp>
      <p:sp>
        <p:nvSpPr>
          <p:cNvPr id="19" name="Rectangle 18"/>
          <p:cNvSpPr/>
          <p:nvPr/>
        </p:nvSpPr>
        <p:spPr>
          <a:xfrm>
            <a:off x="3581400" y="457200"/>
            <a:ext cx="399415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Hoff and Christopher (2009) </a:t>
            </a:r>
          </a:p>
        </p:txBody>
      </p:sp>
    </p:spTree>
    <p:extLst>
      <p:ext uri="{BB962C8B-B14F-4D97-AF65-F5344CB8AC3E}">
        <p14:creationId xmlns:p14="http://schemas.microsoft.com/office/powerpoint/2010/main" val="234414379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-228600"/>
            <a:ext cx="8229600" cy="1143000"/>
          </a:xfrm>
        </p:spPr>
        <p:txBody>
          <a:bodyPr/>
          <a:lstStyle/>
          <a:p>
            <a:r>
              <a:rPr lang="en-US" sz="3600" dirty="0" smtClean="0"/>
              <a:t>DISCOVER-AQ Locations</a:t>
            </a:r>
            <a:endParaRPr lang="en-US" sz="3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41EFB87-6510-AE4C-BE66-C9774B16EA42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  <p:pic>
        <p:nvPicPr>
          <p:cNvPr id="5" name="Picture 4" descr="USA_2014110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93800"/>
            <a:ext cx="9144000" cy="446326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81000" y="3810000"/>
            <a:ext cx="22549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California 2013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057400" y="2590800"/>
            <a:ext cx="22038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</a:rPr>
              <a:t>Colorado 2014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267200" y="4495800"/>
            <a:ext cx="1637151" cy="1200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Houston 2013</a:t>
            </a:r>
          </a:p>
          <a:p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315200" y="2743200"/>
            <a:ext cx="167831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 smtClean="0">
                <a:solidFill>
                  <a:schemeClr val="bg1"/>
                </a:solidFill>
              </a:rPr>
              <a:t>Balt</a:t>
            </a:r>
            <a:r>
              <a:rPr lang="en-US" dirty="0" smtClean="0">
                <a:solidFill>
                  <a:schemeClr val="bg1"/>
                </a:solidFill>
              </a:rPr>
              <a:t>.-Wash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2011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066800" y="5791200"/>
            <a:ext cx="6678230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/>
              <a:t>Aerosol problems are quite different</a:t>
            </a:r>
            <a:endParaRPr lang="en-US" sz="3200" dirty="0"/>
          </a:p>
        </p:txBody>
      </p:sp>
      <p:cxnSp>
        <p:nvCxnSpPr>
          <p:cNvPr id="6" name="Straight Arrow Connector 5"/>
          <p:cNvCxnSpPr/>
          <p:nvPr/>
        </p:nvCxnSpPr>
        <p:spPr>
          <a:xfrm flipH="1">
            <a:off x="1143000" y="3124200"/>
            <a:ext cx="6019800" cy="228600"/>
          </a:xfrm>
          <a:prstGeom prst="straightConnector1">
            <a:avLst/>
          </a:prstGeom>
          <a:ln w="57150" cmpd="sng">
            <a:solidFill>
              <a:schemeClr val="bg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H="1" flipV="1">
            <a:off x="2895600" y="2667000"/>
            <a:ext cx="1676400" cy="1752600"/>
          </a:xfrm>
          <a:prstGeom prst="straightConnector1">
            <a:avLst/>
          </a:prstGeom>
          <a:ln w="57150" cmpd="sng">
            <a:solidFill>
              <a:schemeClr val="bg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1219200" y="3429000"/>
            <a:ext cx="3352800" cy="990600"/>
          </a:xfrm>
          <a:prstGeom prst="straightConnector1">
            <a:avLst/>
          </a:prstGeom>
          <a:ln w="57150" cmpd="sng">
            <a:solidFill>
              <a:schemeClr val="bg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1" t="1077" r="1061" b="1077"/>
          <a:stretch/>
        </p:blipFill>
        <p:spPr>
          <a:xfrm>
            <a:off x="304800" y="990600"/>
            <a:ext cx="3675888" cy="3063240"/>
          </a:xfrm>
          <a:prstGeom prst="rect">
            <a:avLst/>
          </a:prstGeom>
          <a:noFill/>
          <a:ln w="50800">
            <a:solidFill>
              <a:srgbClr val="FF0000"/>
            </a:solidFill>
            <a:miter lim="800000"/>
          </a:ln>
        </p:spPr>
      </p:pic>
      <p:sp>
        <p:nvSpPr>
          <p:cNvPr id="2051" name="TextBox 85"/>
          <p:cNvSpPr txBox="1">
            <a:spLocks noChangeArrowheads="1"/>
          </p:cNvSpPr>
          <p:nvPr/>
        </p:nvSpPr>
        <p:spPr bwMode="auto">
          <a:xfrm>
            <a:off x="228600" y="4191000"/>
            <a:ext cx="4164604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27013" lvl="1" indent="-227013"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alibri" pitchFamily="34" charset="0"/>
              </a:rPr>
              <a:t>A simple model using PM</a:t>
            </a:r>
            <a:r>
              <a:rPr lang="en-US" sz="2000" baseline="-25000" dirty="0" smtClean="0">
                <a:latin typeface="Calibri" pitchFamily="34" charset="0"/>
              </a:rPr>
              <a:t>2.5</a:t>
            </a:r>
            <a:r>
              <a:rPr lang="en-US" sz="2000" dirty="0" smtClean="0">
                <a:latin typeface="Calibri" pitchFamily="34" charset="0"/>
              </a:rPr>
              <a:t> and hygroscopicity measurements can reproduce AOD in a well-mixed BL (red dots) </a:t>
            </a:r>
          </a:p>
          <a:p>
            <a:pPr marL="227013" lvl="1" indent="-227013"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alibri" pitchFamily="34" charset="0"/>
              </a:rPr>
              <a:t>Deviates for lofted layers (blue dots)</a:t>
            </a:r>
          </a:p>
          <a:p>
            <a:pPr marL="227013" lvl="1" indent="-227013">
              <a:buFont typeface="Arial" panose="020B0604020202020204" pitchFamily="34" charset="0"/>
              <a:buChar char="•"/>
            </a:pPr>
            <a:r>
              <a:rPr lang="en-US" sz="2000" i="1" dirty="0" err="1" smtClean="0">
                <a:latin typeface="Calibri" pitchFamily="34" charset="0"/>
              </a:rPr>
              <a:t>Crumeyrolle</a:t>
            </a:r>
            <a:r>
              <a:rPr lang="en-US" sz="2000" i="1" dirty="0" smtClean="0">
                <a:latin typeface="Calibri" pitchFamily="34" charset="0"/>
              </a:rPr>
              <a:t> et al., ACP 2014</a:t>
            </a:r>
          </a:p>
        </p:txBody>
      </p:sp>
      <p:sp>
        <p:nvSpPr>
          <p:cNvPr id="9" name="TextBox 85"/>
          <p:cNvSpPr txBox="1">
            <a:spLocks noChangeArrowheads="1"/>
          </p:cNvSpPr>
          <p:nvPr/>
        </p:nvSpPr>
        <p:spPr bwMode="auto">
          <a:xfrm>
            <a:off x="1828800" y="228600"/>
            <a:ext cx="76200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31775" indent="-231775" algn="ctr"/>
            <a:r>
              <a:rPr lang="en-US" sz="2400" b="1" dirty="0">
                <a:solidFill>
                  <a:schemeClr val="accent2"/>
                </a:solidFill>
                <a:latin typeface="Calibri" pitchFamily="34" charset="0"/>
              </a:rPr>
              <a:t>In </a:t>
            </a:r>
            <a:r>
              <a:rPr lang="en-US" sz="2400" b="1" dirty="0" smtClean="0">
                <a:solidFill>
                  <a:schemeClr val="accent2"/>
                </a:solidFill>
                <a:latin typeface="Calibri" pitchFamily="34" charset="0"/>
              </a:rPr>
              <a:t>Situ (LARGE) </a:t>
            </a:r>
            <a:r>
              <a:rPr lang="en-US" sz="2400" b="1" dirty="0">
                <a:solidFill>
                  <a:schemeClr val="accent2"/>
                </a:solidFill>
                <a:latin typeface="Calibri" pitchFamily="34" charset="0"/>
              </a:rPr>
              <a:t>AOD-to-PM in </a:t>
            </a:r>
            <a:r>
              <a:rPr lang="en-US" sz="2400" b="1" dirty="0" smtClean="0">
                <a:solidFill>
                  <a:schemeClr val="accent2"/>
                </a:solidFill>
                <a:latin typeface="Calibri" pitchFamily="34" charset="0"/>
              </a:rPr>
              <a:t>Maryland </a:t>
            </a:r>
            <a:endParaRPr lang="en-US" sz="2400" b="1" dirty="0">
              <a:latin typeface="Calibri" pitchFamily="34" charset="0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72000" y="990600"/>
            <a:ext cx="4140758" cy="3063240"/>
          </a:xfrm>
          <a:prstGeom prst="rect">
            <a:avLst/>
          </a:prstGeom>
          <a:noFill/>
          <a:ln w="50800">
            <a:solidFill>
              <a:srgbClr val="FF0000"/>
            </a:solidFill>
            <a:miter lim="800000"/>
          </a:ln>
        </p:spPr>
      </p:pic>
      <p:sp>
        <p:nvSpPr>
          <p:cNvPr id="19" name="Rectangle 18"/>
          <p:cNvSpPr/>
          <p:nvPr/>
        </p:nvSpPr>
        <p:spPr>
          <a:xfrm>
            <a:off x="4572000" y="4267200"/>
            <a:ext cx="4208921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7013" lvl="1" indent="-227013"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alibri" pitchFamily="34" charset="0"/>
              </a:rPr>
              <a:t>In-situ aerosol hygroscopicity model (gamma) yields consistent ambient extinction profiles compared to remote-sensing results from HSRL</a:t>
            </a:r>
          </a:p>
          <a:p>
            <a:pPr marL="227013" lvl="1" indent="-227013"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Calibri" pitchFamily="34" charset="0"/>
              </a:rPr>
              <a:t>Water contributed up to 43% to AOD in the region</a:t>
            </a:r>
          </a:p>
          <a:p>
            <a:pPr marL="227013" lvl="1" indent="-227013">
              <a:buFont typeface="Arial" panose="020B0604020202020204" pitchFamily="34" charset="0"/>
              <a:buChar char="•"/>
            </a:pPr>
            <a:r>
              <a:rPr lang="en-US" sz="2000" i="1" dirty="0" err="1" smtClean="0">
                <a:latin typeface="Calibri" pitchFamily="34" charset="0"/>
              </a:rPr>
              <a:t>Ziemba</a:t>
            </a:r>
            <a:r>
              <a:rPr lang="en-US" sz="2000" i="1" dirty="0" smtClean="0">
                <a:latin typeface="Calibri" pitchFamily="34" charset="0"/>
              </a:rPr>
              <a:t> </a:t>
            </a:r>
            <a:r>
              <a:rPr lang="en-US" sz="2000" i="1" dirty="0">
                <a:latin typeface="Calibri" pitchFamily="34" charset="0"/>
              </a:rPr>
              <a:t>et al., GRL </a:t>
            </a:r>
            <a:r>
              <a:rPr lang="en-US" sz="2000" i="1" dirty="0" smtClean="0">
                <a:latin typeface="Calibri" pitchFamily="34" charset="0"/>
              </a:rPr>
              <a:t>2013</a:t>
            </a:r>
            <a:endParaRPr lang="en-US" sz="2000" i="1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4121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8829" y="0"/>
            <a:ext cx="8229600" cy="1143000"/>
          </a:xfrm>
        </p:spPr>
        <p:txBody>
          <a:bodyPr/>
          <a:lstStyle/>
          <a:p>
            <a:r>
              <a:rPr lang="en-US" sz="3600" dirty="0" smtClean="0"/>
              <a:t>2013 Hoff AGU Paper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76400" y="5105400"/>
            <a:ext cx="8534400" cy="5334000"/>
          </a:xfrm>
        </p:spPr>
        <p:txBody>
          <a:bodyPr/>
          <a:lstStyle/>
          <a:p>
            <a:r>
              <a:rPr lang="en-US" sz="2000" dirty="0" smtClean="0"/>
              <a:t>WRF-CHEM </a:t>
            </a:r>
            <a:r>
              <a:rPr lang="en-US" sz="2000" b="1" dirty="0" smtClean="0">
                <a:solidFill>
                  <a:srgbClr val="0000FF"/>
                </a:solidFill>
              </a:rPr>
              <a:t>underestimates AOD </a:t>
            </a:r>
            <a:r>
              <a:rPr lang="en-US" sz="2000" dirty="0" smtClean="0"/>
              <a:t>on average</a:t>
            </a:r>
          </a:p>
          <a:p>
            <a:r>
              <a:rPr lang="en-US" sz="2000" b="1" dirty="0" smtClean="0">
                <a:solidFill>
                  <a:srgbClr val="0000FF"/>
                </a:solidFill>
              </a:rPr>
              <a:t>Midday PBLH is ok </a:t>
            </a:r>
            <a:r>
              <a:rPr lang="en-US" sz="2000" dirty="0" smtClean="0"/>
              <a:t>but </a:t>
            </a:r>
            <a:r>
              <a:rPr lang="en-US" sz="2000" b="1" dirty="0" smtClean="0">
                <a:solidFill>
                  <a:srgbClr val="0000FF"/>
                </a:solidFill>
              </a:rPr>
              <a:t>PBL AOD</a:t>
            </a:r>
            <a:r>
              <a:rPr lang="en-US" sz="2000" b="1" dirty="0" smtClean="0">
                <a:solidFill>
                  <a:srgbClr val="2762A6"/>
                </a:solidFill>
              </a:rPr>
              <a:t> </a:t>
            </a:r>
            <a:r>
              <a:rPr lang="en-US" sz="2000" dirty="0" smtClean="0"/>
              <a:t>is underestimated </a:t>
            </a:r>
          </a:p>
          <a:p>
            <a:pPr lvl="1"/>
            <a:r>
              <a:rPr lang="en-US" sz="2000" dirty="0" smtClean="0"/>
              <a:t>RH accuracy is an issue - growth model wrong?</a:t>
            </a:r>
          </a:p>
          <a:p>
            <a:pPr lvl="1"/>
            <a:r>
              <a:rPr lang="en-US" sz="2000" dirty="0" smtClean="0"/>
              <a:t>insufficient secondary aerosol?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41EFB87-6510-AE4C-BE66-C9774B16EA42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  <p:pic>
        <p:nvPicPr>
          <p:cNvPr id="5" name="Picture 4" descr="umbc_logo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2203" y="14681"/>
            <a:ext cx="1871797" cy="635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914400"/>
            <a:ext cx="6220580" cy="4229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241476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ck_acp-14-11633-2014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762000"/>
            <a:ext cx="8298283" cy="634454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-228600"/>
            <a:ext cx="8229600" cy="1143000"/>
          </a:xfrm>
        </p:spPr>
        <p:txBody>
          <a:bodyPr/>
          <a:lstStyle/>
          <a:p>
            <a:r>
              <a:rPr lang="en-US" sz="3600" dirty="0" smtClean="0"/>
              <a:t>Baltimore-Washington</a:t>
            </a:r>
            <a:endParaRPr lang="en-US" sz="3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41EFB87-6510-AE4C-BE66-C9774B16EA42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-1323" y="914400"/>
            <a:ext cx="276830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Eck et al, 2014</a:t>
            </a:r>
          </a:p>
          <a:p>
            <a:r>
              <a:rPr lang="en-US" dirty="0" smtClean="0"/>
              <a:t>Schafer et al. 2013</a:t>
            </a:r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ck_acp-14-11633-2014_2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838200"/>
            <a:ext cx="7434785" cy="575898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-228600"/>
            <a:ext cx="8229600" cy="1143000"/>
          </a:xfrm>
        </p:spPr>
        <p:txBody>
          <a:bodyPr/>
          <a:lstStyle/>
          <a:p>
            <a:r>
              <a:rPr lang="en-US" sz="2800" dirty="0" smtClean="0"/>
              <a:t>More than </a:t>
            </a:r>
            <a:r>
              <a:rPr lang="en-US" sz="2800" dirty="0" err="1" smtClean="0"/>
              <a:t>Koren’s</a:t>
            </a:r>
            <a:r>
              <a:rPr lang="en-US" sz="2800" dirty="0" smtClean="0"/>
              <a:t> “Silver Lining”</a:t>
            </a:r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41EFB87-6510-AE4C-BE66-C9774B16EA42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  <p:sp>
        <p:nvSpPr>
          <p:cNvPr id="7" name="Right Arrow 6"/>
          <p:cNvSpPr/>
          <p:nvPr/>
        </p:nvSpPr>
        <p:spPr>
          <a:xfrm rot="12352909">
            <a:off x="978276" y="4652333"/>
            <a:ext cx="3692184" cy="791936"/>
          </a:xfrm>
          <a:prstGeom prst="rightArrow">
            <a:avLst/>
          </a:prstGeom>
          <a:gradFill flip="none" rotWithShape="1">
            <a:gsLst>
              <a:gs pos="99000">
                <a:schemeClr val="accent1">
                  <a:shade val="51000"/>
                  <a:satMod val="130000"/>
                </a:schemeClr>
              </a:gs>
              <a:gs pos="87000">
                <a:schemeClr val="accent1">
                  <a:alpha val="43000"/>
                </a:schemeClr>
              </a:gs>
              <a:gs pos="2000">
                <a:schemeClr val="accent1">
                  <a:shade val="94000"/>
                  <a:satMod val="13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accent1">
                <a:shade val="95000"/>
                <a:satMod val="105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Up Arrow 7"/>
          <p:cNvSpPr/>
          <p:nvPr/>
        </p:nvSpPr>
        <p:spPr>
          <a:xfrm>
            <a:off x="2971800" y="2133600"/>
            <a:ext cx="609600" cy="1371600"/>
          </a:xfrm>
          <a:prstGeom prst="upArrow">
            <a:avLst/>
          </a:prstGeom>
          <a:gradFill flip="none" rotWithShape="1">
            <a:gsLst>
              <a:gs pos="100000">
                <a:srgbClr val="FF6600"/>
              </a:gs>
              <a:gs pos="0">
                <a:srgbClr val="FFFFFF">
                  <a:alpha val="18000"/>
                </a:srgbClr>
              </a:gs>
            </a:gsLst>
            <a:path path="circle">
              <a:fillToRect l="100000" t="100000"/>
            </a:path>
            <a:tileRect r="-100000" b="-100000"/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0"/>
            <a:ext cx="8229600" cy="990600"/>
          </a:xfrm>
        </p:spPr>
        <p:txBody>
          <a:bodyPr/>
          <a:lstStyle/>
          <a:p>
            <a:r>
              <a:rPr lang="en-US" sz="3600" dirty="0" smtClean="0"/>
              <a:t>        It is not just RH or f(RH)</a:t>
            </a:r>
            <a:endParaRPr lang="en-US" sz="36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ln>
            <a:noFill/>
          </a:ln>
        </p:spPr>
        <p:txBody>
          <a:bodyPr/>
          <a:lstStyle/>
          <a:p>
            <a:r>
              <a:rPr lang="en-US" dirty="0" smtClean="0"/>
              <a:t>Particle number also increases as you approach cloud base from below</a:t>
            </a:r>
          </a:p>
          <a:p>
            <a:r>
              <a:rPr lang="en-US" dirty="0" smtClean="0"/>
              <a:t>Eck suggests that there is </a:t>
            </a:r>
            <a:r>
              <a:rPr lang="en-US" dirty="0" smtClean="0">
                <a:solidFill>
                  <a:srgbClr val="0000FF"/>
                </a:solidFill>
              </a:rPr>
              <a:t>new particle formation </a:t>
            </a:r>
            <a:r>
              <a:rPr lang="en-US" dirty="0" smtClean="0"/>
              <a:t>below cloud base, perhaps organic in nature</a:t>
            </a:r>
          </a:p>
          <a:p>
            <a:r>
              <a:rPr lang="en-US" dirty="0" smtClean="0"/>
              <a:t>Work is consistent with </a:t>
            </a:r>
            <a:r>
              <a:rPr lang="en-US" dirty="0" err="1" smtClean="0"/>
              <a:t>Hennigan’s</a:t>
            </a:r>
            <a:r>
              <a:rPr lang="en-US" dirty="0" smtClean="0"/>
              <a:t> earlier surface work showing SOA formation is RH dependent and SOA processing occurs in the vicinity of clouds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41EFB87-6510-AE4C-BE66-C9774B16EA42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  <p:sp>
        <p:nvSpPr>
          <p:cNvPr id="3" name="Lightning Bolt 2"/>
          <p:cNvSpPr/>
          <p:nvPr/>
        </p:nvSpPr>
        <p:spPr>
          <a:xfrm>
            <a:off x="3124200" y="381000"/>
            <a:ext cx="609600" cy="838200"/>
          </a:xfrm>
          <a:prstGeom prst="lightningBol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447800" y="4887099"/>
            <a:ext cx="4831776" cy="1932801"/>
          </a:xfrm>
          <a:prstGeom prst="rect">
            <a:avLst/>
          </a:prstGeom>
          <a:solidFill>
            <a:schemeClr val="bg1"/>
          </a:solidFill>
          <a:ln w="50800">
            <a:solidFill>
              <a:schemeClr val="tx1"/>
            </a:solidFill>
            <a:miter lim="800000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51" name="TextBox 85"/>
          <p:cNvSpPr txBox="1">
            <a:spLocks noChangeArrowheads="1"/>
          </p:cNvSpPr>
          <p:nvPr/>
        </p:nvSpPr>
        <p:spPr bwMode="auto">
          <a:xfrm>
            <a:off x="304800" y="838200"/>
            <a:ext cx="3657600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srgbClr val="FF0000"/>
                </a:solidFill>
                <a:latin typeface="Calibri" pitchFamily="34" charset="0"/>
              </a:rPr>
              <a:t>Maryland:</a:t>
            </a:r>
          </a:p>
          <a:p>
            <a:pPr marL="228600" indent="-228600">
              <a:buFont typeface="Arial" charset="0"/>
              <a:buChar char="•"/>
            </a:pPr>
            <a:r>
              <a:rPr lang="en-US" sz="2000" dirty="0" smtClean="0">
                <a:latin typeface="Calibri" pitchFamily="34" charset="0"/>
              </a:rPr>
              <a:t>Aerosol composed primarily of organics and ammonium sulfate</a:t>
            </a:r>
          </a:p>
          <a:p>
            <a:pPr marL="228600" indent="-228600">
              <a:buFont typeface="Arial" charset="0"/>
              <a:buChar char="•"/>
            </a:pPr>
            <a:r>
              <a:rPr lang="en-US" sz="2000" dirty="0" smtClean="0">
                <a:latin typeface="Calibri" pitchFamily="34" charset="0"/>
              </a:rPr>
              <a:t>Hygroscopicity driven by organic mass contribution</a:t>
            </a:r>
          </a:p>
          <a:p>
            <a:pPr marL="228600" indent="-228600">
              <a:buFont typeface="Arial" charset="0"/>
              <a:buChar char="•"/>
            </a:pPr>
            <a:r>
              <a:rPr lang="en-US" sz="2000" dirty="0" smtClean="0">
                <a:latin typeface="Calibri" pitchFamily="34" charset="0"/>
              </a:rPr>
              <a:t>Consistent vertical distribution of aerosols with haze layer heights of ~ 7000 </a:t>
            </a:r>
            <a:r>
              <a:rPr lang="en-US" sz="2000" dirty="0" err="1" smtClean="0">
                <a:latin typeface="Calibri" pitchFamily="34" charset="0"/>
              </a:rPr>
              <a:t>ft</a:t>
            </a:r>
            <a:r>
              <a:rPr lang="en-US" sz="2000" dirty="0" smtClean="0">
                <a:latin typeface="Calibri" pitchFamily="34" charset="0"/>
              </a:rPr>
              <a:t>  (2km)</a:t>
            </a:r>
          </a:p>
        </p:txBody>
      </p:sp>
      <p:sp>
        <p:nvSpPr>
          <p:cNvPr id="9" name="TextBox 85"/>
          <p:cNvSpPr txBox="1">
            <a:spLocks noChangeArrowheads="1"/>
          </p:cNvSpPr>
          <p:nvPr/>
        </p:nvSpPr>
        <p:spPr bwMode="auto">
          <a:xfrm>
            <a:off x="1828800" y="228600"/>
            <a:ext cx="76200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31775" indent="-231775" algn="ctr"/>
            <a:r>
              <a:rPr lang="en-US" sz="2400" b="1" dirty="0" smtClean="0">
                <a:solidFill>
                  <a:schemeClr val="accent2"/>
                </a:solidFill>
                <a:latin typeface="Calibri" pitchFamily="34" charset="0"/>
              </a:rPr>
              <a:t>In Situ AOD-to-PM in Maryland &amp; California</a:t>
            </a:r>
            <a:endParaRPr lang="en-US" sz="2400" b="1" dirty="0">
              <a:latin typeface="Calibri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29400" y="4876800"/>
            <a:ext cx="2202959" cy="1828800"/>
          </a:xfrm>
          <a:prstGeom prst="rect">
            <a:avLst/>
          </a:prstGeom>
          <a:ln w="50800">
            <a:solidFill>
              <a:srgbClr val="3399FF"/>
            </a:solidFill>
            <a:miter lim="800000"/>
          </a:ln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00200" y="5029200"/>
            <a:ext cx="2030258" cy="1662545"/>
          </a:xfrm>
          <a:prstGeom prst="rect">
            <a:avLst/>
          </a:prstGeom>
          <a:solidFill>
            <a:schemeClr val="bg1"/>
          </a:solidFill>
          <a:ln w="50800">
            <a:noFill/>
            <a:miter lim="800000"/>
          </a:ln>
        </p:spPr>
      </p:pic>
      <p:sp>
        <p:nvSpPr>
          <p:cNvPr id="15" name="TextBox 85"/>
          <p:cNvSpPr txBox="1">
            <a:spLocks noChangeArrowheads="1"/>
          </p:cNvSpPr>
          <p:nvPr/>
        </p:nvSpPr>
        <p:spPr bwMode="auto">
          <a:xfrm>
            <a:off x="3784791" y="4991856"/>
            <a:ext cx="2494784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1600" b="1" dirty="0" smtClean="0">
                <a:latin typeface="Calibri" pitchFamily="34" charset="0"/>
              </a:rPr>
              <a:t>AOD-to-PM </a:t>
            </a:r>
            <a:r>
              <a:rPr lang="en-US" sz="1600" dirty="0" smtClean="0">
                <a:latin typeface="Calibri" pitchFamily="34" charset="0"/>
              </a:rPr>
              <a:t>based on in situ measurements of extinction and composition from a particle-into-liquid sampler (PILS)</a:t>
            </a:r>
            <a:endParaRPr lang="en-US" sz="1600" dirty="0">
              <a:latin typeface="Calibri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81000" y="3581400"/>
            <a:ext cx="6477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3399FF"/>
                </a:solidFill>
                <a:latin typeface="Calibri" pitchFamily="34" charset="0"/>
              </a:rPr>
              <a:t>California:</a:t>
            </a:r>
          </a:p>
          <a:p>
            <a:pPr marL="228600" indent="-228600">
              <a:buFont typeface="Arial" charset="0"/>
              <a:buChar char="•"/>
            </a:pPr>
            <a:r>
              <a:rPr lang="en-US" sz="2000" dirty="0">
                <a:latin typeface="Calibri" pitchFamily="34" charset="0"/>
              </a:rPr>
              <a:t>Aerosol composed primarily of ammonium nitrate in a very shallow </a:t>
            </a:r>
            <a:r>
              <a:rPr lang="en-US" sz="2000" dirty="0" smtClean="0">
                <a:latin typeface="Calibri" pitchFamily="34" charset="0"/>
              </a:rPr>
              <a:t>BL </a:t>
            </a:r>
            <a:r>
              <a:rPr lang="en-US" sz="2000" dirty="0">
                <a:latin typeface="Calibri" pitchFamily="34" charset="0"/>
              </a:rPr>
              <a:t>(~2000 </a:t>
            </a:r>
            <a:r>
              <a:rPr lang="en-US" sz="2000" dirty="0" err="1" smtClean="0">
                <a:latin typeface="Calibri" pitchFamily="34" charset="0"/>
              </a:rPr>
              <a:t>ft</a:t>
            </a:r>
            <a:r>
              <a:rPr lang="en-US" sz="2000" dirty="0" smtClean="0">
                <a:latin typeface="Calibri" pitchFamily="34" charset="0"/>
              </a:rPr>
              <a:t>  or 600 m)</a:t>
            </a:r>
            <a:endParaRPr lang="en-US" sz="2000" dirty="0">
              <a:latin typeface="Calibri" pitchFamily="34" charset="0"/>
            </a:endParaRPr>
          </a:p>
          <a:p>
            <a:pPr marL="228600" indent="-228600">
              <a:buFont typeface="Arial" charset="0"/>
              <a:buChar char="•"/>
            </a:pPr>
            <a:r>
              <a:rPr lang="en-US" sz="2000" dirty="0">
                <a:latin typeface="Calibri" pitchFamily="34" charset="0"/>
              </a:rPr>
              <a:t>Deeper boundary layer on February 4 &amp; 6</a:t>
            </a:r>
          </a:p>
        </p:txBody>
      </p:sp>
      <p:grpSp>
        <p:nvGrpSpPr>
          <p:cNvPr id="13" name="Group 12"/>
          <p:cNvGrpSpPr>
            <a:grpSpLocks noChangeAspect="1"/>
          </p:cNvGrpSpPr>
          <p:nvPr/>
        </p:nvGrpSpPr>
        <p:grpSpPr>
          <a:xfrm>
            <a:off x="4800600" y="1066800"/>
            <a:ext cx="3429000" cy="2592285"/>
            <a:chOff x="4114800" y="1600200"/>
            <a:chExt cx="2362200" cy="1785796"/>
          </a:xfrm>
        </p:grpSpPr>
        <p:pic>
          <p:nvPicPr>
            <p:cNvPr id="11" name="Picture 10"/>
            <p:cNvPicPr/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37132"/>
            <a:stretch/>
          </p:blipFill>
          <p:spPr bwMode="auto">
            <a:xfrm>
              <a:off x="4114800" y="1600200"/>
              <a:ext cx="2362200" cy="1785796"/>
            </a:xfrm>
            <a:prstGeom prst="rect">
              <a:avLst/>
            </a:prstGeom>
            <a:noFill/>
            <a:ln w="50800">
              <a:solidFill>
                <a:srgbClr val="FF0000"/>
              </a:solidFill>
              <a:miter lim="800000"/>
            </a:ln>
            <a:effectLst/>
          </p:spPr>
        </p:pic>
        <p:sp>
          <p:nvSpPr>
            <p:cNvPr id="12" name="TextBox 11"/>
            <p:cNvSpPr txBox="1"/>
            <p:nvPr/>
          </p:nvSpPr>
          <p:spPr>
            <a:xfrm rot="16200000">
              <a:off x="3652937" y="2155250"/>
              <a:ext cx="1185334" cy="180220"/>
            </a:xfrm>
            <a:prstGeom prst="rect">
              <a:avLst/>
            </a:prstGeom>
            <a:solidFill>
              <a:schemeClr val="bg1"/>
            </a:solidFill>
            <a:ln>
              <a:noFill/>
              <a:miter lim="800000"/>
            </a:ln>
          </p:spPr>
          <p:txBody>
            <a:bodyPr wrap="square" rtlCol="0">
              <a:spAutoFit/>
            </a:bodyPr>
            <a:lstStyle/>
            <a:p>
              <a:r>
                <a:rPr lang="en-US" sz="1100" b="1" dirty="0" smtClean="0"/>
                <a:t>Hygroscopicity (ɣ)</a:t>
              </a:r>
              <a:endParaRPr lang="en-US" sz="1100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1225213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-76200"/>
            <a:ext cx="8229600" cy="1143000"/>
          </a:xfrm>
        </p:spPr>
        <p:txBody>
          <a:bodyPr/>
          <a:lstStyle/>
          <a:p>
            <a:r>
              <a:rPr lang="en-US" sz="3600" dirty="0" smtClean="0"/>
              <a:t>California:  More than PBLH</a:t>
            </a:r>
            <a:endParaRPr lang="en-US" sz="3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41EFB87-6510-AE4C-BE66-C9774B16EA42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  <p:pic>
        <p:nvPicPr>
          <p:cNvPr id="3" name="Picture 2" descr="20141108_SJV_Terr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914400"/>
            <a:ext cx="3505200" cy="2825521"/>
          </a:xfrm>
          <a:prstGeom prst="rect">
            <a:avLst/>
          </a:prstGeom>
        </p:spPr>
      </p:pic>
      <p:pic>
        <p:nvPicPr>
          <p:cNvPr id="5" name="Picture 4" descr="20141108_SJV_Aqua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3962400"/>
            <a:ext cx="3605163" cy="277766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267200" y="990600"/>
            <a:ext cx="441960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Measured f(RH) shows</a:t>
            </a:r>
          </a:p>
          <a:p>
            <a:r>
              <a:rPr lang="en-US" dirty="0" smtClean="0"/>
              <a:t> MD &gt; CA &gt; CO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4800600" y="5943600"/>
            <a:ext cx="380109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Orozco et al.  Wed. Poster</a:t>
            </a:r>
            <a:br>
              <a:rPr lang="en-US" dirty="0" smtClean="0"/>
            </a:br>
            <a:r>
              <a:rPr lang="en-US" dirty="0" smtClean="0"/>
              <a:t>A31C-3043</a:t>
            </a:r>
            <a:endParaRPr lang="en-US" dirty="0"/>
          </a:p>
        </p:txBody>
      </p:sp>
      <p:pic>
        <p:nvPicPr>
          <p:cNvPr id="7" name="Picture 6" descr="Daniel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217" y="2133600"/>
            <a:ext cx="5148783" cy="38354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543800" y="3124200"/>
            <a:ext cx="66331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MD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8077200" y="3733800"/>
            <a:ext cx="6078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CA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8077200" y="4800600"/>
            <a:ext cx="6463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CO</a:t>
            </a:r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62400" y="914400"/>
            <a:ext cx="2313107" cy="1920240"/>
          </a:xfrm>
          <a:prstGeom prst="rect">
            <a:avLst/>
          </a:prstGeom>
          <a:ln w="50800">
            <a:solidFill>
              <a:schemeClr val="tx1"/>
            </a:solidFill>
            <a:miter lim="800000"/>
          </a:ln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53200" y="914400"/>
            <a:ext cx="2344949" cy="1920240"/>
          </a:xfrm>
          <a:prstGeom prst="rect">
            <a:avLst/>
          </a:prstGeom>
          <a:solidFill>
            <a:schemeClr val="bg1"/>
          </a:solidFill>
          <a:ln w="50800">
            <a:solidFill>
              <a:schemeClr val="tx1"/>
            </a:solidFill>
            <a:miter lim="800000"/>
          </a:ln>
        </p:spPr>
      </p:pic>
      <p:sp>
        <p:nvSpPr>
          <p:cNvPr id="2051" name="TextBox 85"/>
          <p:cNvSpPr txBox="1">
            <a:spLocks noChangeArrowheads="1"/>
          </p:cNvSpPr>
          <p:nvPr/>
        </p:nvSpPr>
        <p:spPr bwMode="auto">
          <a:xfrm>
            <a:off x="381000" y="914400"/>
            <a:ext cx="3654403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srgbClr val="FF9900"/>
                </a:solidFill>
                <a:latin typeface="Calibri" pitchFamily="34" charset="0"/>
              </a:rPr>
              <a:t>Texas:</a:t>
            </a:r>
          </a:p>
          <a:p>
            <a:pPr marL="228600" indent="-228600">
              <a:buFont typeface="Arial" charset="0"/>
              <a:buChar char="•"/>
            </a:pPr>
            <a:r>
              <a:rPr lang="en-US" sz="2000" dirty="0" smtClean="0">
                <a:latin typeface="Calibri" pitchFamily="34" charset="0"/>
              </a:rPr>
              <a:t>Variable aerosol vertical distributions largely due to the presence of aged smoke plumes transported from agricultural fires</a:t>
            </a:r>
          </a:p>
          <a:p>
            <a:pPr marL="228600" indent="-228600">
              <a:buFont typeface="Arial" charset="0"/>
              <a:buChar char="•"/>
            </a:pPr>
            <a:endParaRPr lang="en-US" sz="2000" dirty="0" smtClean="0">
              <a:latin typeface="Calibri" pitchFamily="34" charset="0"/>
            </a:endParaRPr>
          </a:p>
          <a:p>
            <a:pPr marL="228600" indent="-228600">
              <a:buFont typeface="Arial" charset="0"/>
              <a:buChar char="•"/>
            </a:pPr>
            <a:r>
              <a:rPr lang="en-US" sz="2000" dirty="0" smtClean="0">
                <a:latin typeface="Calibri" pitchFamily="34" charset="0"/>
              </a:rPr>
              <a:t>HSRL measurements of the smoke are analyzed</a:t>
            </a:r>
            <a:r>
              <a:rPr lang="en-US" sz="2000" b="1" dirty="0" smtClean="0">
                <a:solidFill>
                  <a:srgbClr val="000000"/>
                </a:solidFill>
                <a:latin typeface="Calibri" pitchFamily="34" charset="0"/>
              </a:rPr>
              <a:t> </a:t>
            </a:r>
            <a:r>
              <a:rPr lang="en-US" sz="2000" dirty="0" smtClean="0">
                <a:solidFill>
                  <a:srgbClr val="000000"/>
                </a:solidFill>
                <a:latin typeface="Calibri" pitchFamily="34" charset="0"/>
              </a:rPr>
              <a:t>by </a:t>
            </a:r>
            <a:r>
              <a:rPr lang="en-US" sz="2000" b="1" dirty="0" smtClean="0">
                <a:solidFill>
                  <a:srgbClr val="0000FF"/>
                </a:solidFill>
                <a:latin typeface="Calibri" pitchFamily="34" charset="0"/>
              </a:rPr>
              <a:t>Sharon Burton (presentation later in this session)</a:t>
            </a:r>
          </a:p>
          <a:p>
            <a:pPr marL="228600" indent="-228600">
              <a:buFont typeface="Arial" charset="0"/>
              <a:buChar char="•"/>
            </a:pPr>
            <a:endParaRPr lang="en-US" sz="2000" dirty="0">
              <a:latin typeface="Calibri" pitchFamily="34" charset="0"/>
            </a:endParaRPr>
          </a:p>
          <a:p>
            <a:pPr marL="228600" indent="-228600">
              <a:buFont typeface="Arial" charset="0"/>
              <a:buChar char="•"/>
            </a:pPr>
            <a:r>
              <a:rPr lang="en-US" sz="2000" dirty="0" smtClean="0">
                <a:latin typeface="Calibri" pitchFamily="34" charset="0"/>
              </a:rPr>
              <a:t>Smoke was aged in comparison to fresh agricultural smoke </a:t>
            </a:r>
            <a:r>
              <a:rPr lang="en-US" sz="2000" b="1" dirty="0">
                <a:solidFill>
                  <a:srgbClr val="0C00FF"/>
                </a:solidFill>
                <a:latin typeface="Calibri" pitchFamily="34" charset="0"/>
              </a:rPr>
              <a:t>(</a:t>
            </a:r>
            <a:r>
              <a:rPr lang="en-US" sz="2000" b="1" dirty="0" err="1" smtClean="0">
                <a:solidFill>
                  <a:srgbClr val="0C00FF"/>
                </a:solidFill>
                <a:latin typeface="Calibri" pitchFamily="34" charset="0"/>
              </a:rPr>
              <a:t>Beyersdorf</a:t>
            </a:r>
            <a:r>
              <a:rPr lang="en-US" sz="2000" b="1" dirty="0" smtClean="0">
                <a:solidFill>
                  <a:srgbClr val="0C00FF"/>
                </a:solidFill>
                <a:latin typeface="Calibri" pitchFamily="34" charset="0"/>
              </a:rPr>
              <a:t> poster </a:t>
            </a:r>
            <a:r>
              <a:rPr lang="en-US" sz="2000" b="1" dirty="0">
                <a:solidFill>
                  <a:srgbClr val="0C00FF"/>
                </a:solidFill>
                <a:latin typeface="Calibri" pitchFamily="34" charset="0"/>
              </a:rPr>
              <a:t>A53A-3187</a:t>
            </a:r>
            <a:r>
              <a:rPr lang="en-US" sz="2000" b="1" dirty="0" smtClean="0">
                <a:solidFill>
                  <a:srgbClr val="0C00FF"/>
                </a:solidFill>
                <a:latin typeface="Calibri" pitchFamily="34" charset="0"/>
              </a:rPr>
              <a:t>, Friday) </a:t>
            </a:r>
          </a:p>
        </p:txBody>
      </p:sp>
      <p:sp>
        <p:nvSpPr>
          <p:cNvPr id="9" name="TextBox 85"/>
          <p:cNvSpPr txBox="1">
            <a:spLocks noChangeArrowheads="1"/>
          </p:cNvSpPr>
          <p:nvPr/>
        </p:nvSpPr>
        <p:spPr bwMode="auto">
          <a:xfrm>
            <a:off x="1905000" y="228600"/>
            <a:ext cx="76200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31775" indent="-231775" algn="ctr"/>
            <a:r>
              <a:rPr lang="en-US" sz="2400" b="1" dirty="0" smtClean="0">
                <a:solidFill>
                  <a:schemeClr val="accent2"/>
                </a:solidFill>
                <a:latin typeface="Calibri" pitchFamily="34" charset="0"/>
              </a:rPr>
              <a:t>Everything is LARGE in Texas </a:t>
            </a:r>
            <a:endParaRPr lang="en-US" sz="2400" b="1" dirty="0">
              <a:latin typeface="Calibri" pitchFamily="34" charset="0"/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2971800"/>
            <a:ext cx="3418772" cy="2024094"/>
          </a:xfrm>
          <a:prstGeom prst="rect">
            <a:avLst/>
          </a:prstGeom>
          <a:noFill/>
          <a:ln w="508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67200" y="5105400"/>
            <a:ext cx="1994418" cy="1600200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05600" y="5105400"/>
            <a:ext cx="1994418" cy="1600200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</p:pic>
      <p:cxnSp>
        <p:nvCxnSpPr>
          <p:cNvPr id="5" name="Straight Connector 4"/>
          <p:cNvCxnSpPr/>
          <p:nvPr/>
        </p:nvCxnSpPr>
        <p:spPr>
          <a:xfrm>
            <a:off x="7391400" y="1143000"/>
            <a:ext cx="0" cy="1295400"/>
          </a:xfrm>
          <a:prstGeom prst="line">
            <a:avLst/>
          </a:prstGeom>
          <a:ln w="38100">
            <a:solidFill>
              <a:schemeClr val="accent6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3201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19400" y="274638"/>
            <a:ext cx="5867400" cy="639762"/>
          </a:xfrm>
        </p:spPr>
        <p:txBody>
          <a:bodyPr/>
          <a:lstStyle/>
          <a:p>
            <a:r>
              <a:rPr lang="en-US" sz="3200" dirty="0"/>
              <a:t>Colorado (</a:t>
            </a:r>
            <a:r>
              <a:rPr lang="en-US" sz="3200" dirty="0" err="1"/>
              <a:t>Hennigan</a:t>
            </a:r>
            <a:r>
              <a:rPr lang="en-US" sz="3200" dirty="0"/>
              <a:t> et al., 2015)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41EFB87-6510-AE4C-BE66-C9774B16EA42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  <p:pic>
        <p:nvPicPr>
          <p:cNvPr id="9" name="Picture 8" descr="Hennigan3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600" y="990600"/>
            <a:ext cx="6438900" cy="557170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038600" y="1143000"/>
            <a:ext cx="3728604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err="1" smtClean="0"/>
              <a:t>B</a:t>
            </a:r>
            <a:r>
              <a:rPr lang="en-US" sz="1600" baseline="-25000" dirty="0" err="1" smtClean="0"/>
              <a:t>ext</a:t>
            </a:r>
            <a:r>
              <a:rPr lang="en-US" sz="1600" dirty="0" smtClean="0"/>
              <a:t> = 3 f(RH) (SO</a:t>
            </a:r>
            <a:r>
              <a:rPr lang="en-US" sz="1600" baseline="-25000" dirty="0" smtClean="0"/>
              <a:t>4</a:t>
            </a:r>
            <a:r>
              <a:rPr lang="en-US" sz="1600" dirty="0" smtClean="0"/>
              <a:t>+NO</a:t>
            </a:r>
            <a:r>
              <a:rPr lang="en-US" sz="1600" baseline="-25000" dirty="0" smtClean="0"/>
              <a:t>3</a:t>
            </a:r>
            <a:r>
              <a:rPr lang="en-US" sz="1600" dirty="0" smtClean="0"/>
              <a:t>) + 4 f(RH) OC </a:t>
            </a:r>
          </a:p>
          <a:p>
            <a:r>
              <a:rPr lang="en-US" sz="1600" dirty="0"/>
              <a:t>	</a:t>
            </a:r>
            <a:r>
              <a:rPr lang="en-US" sz="1600" dirty="0" smtClean="0"/>
              <a:t>+1 Soil(</a:t>
            </a:r>
            <a:r>
              <a:rPr lang="en-US" sz="1600" dirty="0" err="1" smtClean="0"/>
              <a:t>Ca</a:t>
            </a:r>
            <a:r>
              <a:rPr lang="en-US" sz="1600" dirty="0" smtClean="0"/>
              <a:t>) +10 EC</a:t>
            </a:r>
            <a:endParaRPr lang="en-US" sz="1600" dirty="0"/>
          </a:p>
        </p:txBody>
      </p:sp>
      <p:cxnSp>
        <p:nvCxnSpPr>
          <p:cNvPr id="6" name="Straight Arrow Connector 5"/>
          <p:cNvCxnSpPr/>
          <p:nvPr/>
        </p:nvCxnSpPr>
        <p:spPr>
          <a:xfrm flipH="1">
            <a:off x="5105400" y="1752600"/>
            <a:ext cx="1219200" cy="4572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011397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0"/>
            <a:ext cx="8229600" cy="1143000"/>
          </a:xfrm>
        </p:spPr>
        <p:txBody>
          <a:bodyPr/>
          <a:lstStyle/>
          <a:p>
            <a:r>
              <a:rPr lang="en-US" sz="3200" dirty="0" smtClean="0"/>
              <a:t>Colorado (</a:t>
            </a:r>
            <a:r>
              <a:rPr lang="en-US" sz="3200" dirty="0" err="1" smtClean="0"/>
              <a:t>Hennigan</a:t>
            </a:r>
            <a:r>
              <a:rPr lang="en-US" sz="3200" dirty="0" smtClean="0"/>
              <a:t> et al., 2015)</a:t>
            </a:r>
            <a:endParaRPr lang="en-US" sz="3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41EFB87-6510-AE4C-BE66-C9774B16EA42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  <p:pic>
        <p:nvPicPr>
          <p:cNvPr id="3" name="Picture 2" descr="Hennigan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914400"/>
            <a:ext cx="7688371" cy="5771219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>
            <a:off x="2438400" y="2133600"/>
            <a:ext cx="0" cy="1752600"/>
          </a:xfrm>
          <a:prstGeom prst="straightConnector1">
            <a:avLst/>
          </a:prstGeom>
          <a:ln>
            <a:solidFill>
              <a:srgbClr val="42E510"/>
            </a:solidFill>
            <a:tailEnd type="arrow"/>
          </a:ln>
          <a:effectLst>
            <a:glow rad="101600">
              <a:schemeClr val="accent2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6117314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62200" y="-152400"/>
            <a:ext cx="6629400" cy="1219200"/>
          </a:xfrm>
        </p:spPr>
        <p:txBody>
          <a:bodyPr/>
          <a:lstStyle/>
          <a:p>
            <a:r>
              <a:rPr lang="en-US" dirty="0" smtClean="0"/>
              <a:t>Take Away Message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4525963"/>
          </a:xfrm>
        </p:spPr>
        <p:txBody>
          <a:bodyPr/>
          <a:lstStyle/>
          <a:p>
            <a:r>
              <a:rPr lang="en-US" dirty="0" smtClean="0"/>
              <a:t>You can teach old dogs new tricks</a:t>
            </a:r>
          </a:p>
          <a:p>
            <a:r>
              <a:rPr lang="en-US" dirty="0" smtClean="0"/>
              <a:t>Humidity is important to AOD – PM2.5 but it is only part of the problem</a:t>
            </a:r>
          </a:p>
          <a:p>
            <a:r>
              <a:rPr lang="en-US" dirty="0"/>
              <a:t>The silver lining around clouds is wide</a:t>
            </a:r>
          </a:p>
          <a:p>
            <a:r>
              <a:rPr lang="en-US" dirty="0" smtClean="0"/>
              <a:t>Organic aerosols do take up water and may be formed with an RH dependence – SOA….</a:t>
            </a:r>
          </a:p>
          <a:p>
            <a:r>
              <a:rPr lang="en-US" dirty="0" smtClean="0"/>
              <a:t>We still are some way off from having a forecast model fix the AOD/PM2.5 relationship but the data exists from DISCOVER-AQ to better define the unknowns.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41EFB87-6510-AE4C-BE66-C9774B16EA42}" type="slidenum">
              <a:rPr lang="en-US" smtClean="0"/>
              <a:pPr>
                <a:defRPr/>
              </a:pPr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404471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5937</TotalTime>
  <Words>683</Words>
  <Application>Microsoft Macintosh PowerPoint</Application>
  <PresentationFormat>On-screen Show (4:3)</PresentationFormat>
  <Paragraphs>100</Paragraphs>
  <Slides>15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Office Theme</vt:lpstr>
      <vt:lpstr>1_Custom Design</vt:lpstr>
      <vt:lpstr>Custom Design</vt:lpstr>
      <vt:lpstr>PowerPoint Presentation</vt:lpstr>
      <vt:lpstr>PowerPoint Presentation</vt:lpstr>
      <vt:lpstr>PowerPoint Presentation</vt:lpstr>
      <vt:lpstr>DISCOVER-AQ Locations</vt:lpstr>
      <vt:lpstr>PowerPoint Presentation</vt:lpstr>
      <vt:lpstr>2013 Hoff AGU Paper</vt:lpstr>
      <vt:lpstr>Baltimore-Washington</vt:lpstr>
      <vt:lpstr>More than Koren’s “Silver Lining”</vt:lpstr>
      <vt:lpstr>        It is not just RH or f(RH)</vt:lpstr>
      <vt:lpstr>PowerPoint Presentation</vt:lpstr>
      <vt:lpstr>California:  More than PBLH</vt:lpstr>
      <vt:lpstr>PowerPoint Presentation</vt:lpstr>
      <vt:lpstr>Colorado (Hennigan et al., 2015)</vt:lpstr>
      <vt:lpstr>Colorado (Hennigan et al., 2015)</vt:lpstr>
      <vt:lpstr>Take Away Message</vt:lpstr>
    </vt:vector>
  </TitlesOfParts>
  <Company>ODIN</Company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James H Crawford</dc:creator>
  <cp:lastModifiedBy>Ray Hoff</cp:lastModifiedBy>
  <cp:revision>375</cp:revision>
  <dcterms:created xsi:type="dcterms:W3CDTF">2013-01-04T13:50:26Z</dcterms:created>
  <dcterms:modified xsi:type="dcterms:W3CDTF">2015-01-15T20:47:59Z</dcterms:modified>
</cp:coreProperties>
</file>